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7" r:id="rId3"/>
    <p:sldId id="260" r:id="rId4"/>
    <p:sldId id="261" r:id="rId5"/>
    <p:sldId id="262" r:id="rId6"/>
    <p:sldId id="263" r:id="rId7"/>
    <p:sldId id="283" r:id="rId8"/>
    <p:sldId id="284" r:id="rId9"/>
    <p:sldId id="280" r:id="rId10"/>
    <p:sldId id="285" r:id="rId11"/>
    <p:sldId id="286" r:id="rId12"/>
    <p:sldId id="272" r:id="rId13"/>
    <p:sldId id="273" r:id="rId14"/>
    <p:sldId id="264" r:id="rId15"/>
    <p:sldId id="265" r:id="rId16"/>
    <p:sldId id="266" r:id="rId17"/>
    <p:sldId id="282" r:id="rId18"/>
    <p:sldId id="281" r:id="rId19"/>
    <p:sldId id="268" r:id="rId20"/>
    <p:sldId id="269" r:id="rId21"/>
    <p:sldId id="270" r:id="rId22"/>
    <p:sldId id="267" r:id="rId23"/>
    <p:sldId id="277" r:id="rId24"/>
    <p:sldId id="274" r:id="rId25"/>
    <p:sldId id="275" r:id="rId26"/>
    <p:sldId id="276" r:id="rId27"/>
    <p:sldId id="27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43" autoAdjust="0"/>
    <p:restoredTop sz="94709" autoAdjust="0"/>
  </p:normalViewPr>
  <p:slideViewPr>
    <p:cSldViewPr>
      <p:cViewPr varScale="1">
        <p:scale>
          <a:sx n="88" d="100"/>
          <a:sy n="88" d="100"/>
        </p:scale>
        <p:origin x="11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CC2A173-C813-4B2A-8AD0-3ED1506F4F97}" type="datetimeFigureOut">
              <a:rPr lang="en-US"/>
              <a:pPr>
                <a:defRPr/>
              </a:pPr>
              <a:t>8/12/2020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85B8F50-25E8-4DAC-A9FB-B3398DFF8728}" type="slidenum">
              <a:rPr lang="en-US"/>
              <a:pPr>
                <a:defRPr/>
              </a:pPr>
              <a:t>‹#›</a:t>
            </a:fld>
            <a:endParaRPr lang="en-US"/>
          </a:p>
        </p:txBody>
      </p:sp>
    </p:spTree>
    <p:extLst>
      <p:ext uri="{BB962C8B-B14F-4D97-AF65-F5344CB8AC3E}">
        <p14:creationId xmlns:p14="http://schemas.microsoft.com/office/powerpoint/2010/main" val="6924601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C1D628E-39F7-4CC3-8842-A78C4A518D23}" type="datetimeFigureOut">
              <a:rPr lang="en-US"/>
              <a:pPr>
                <a:defRPr/>
              </a:pPr>
              <a:t>8/12/2020</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C6AFF174-3C1F-4F4C-AAF1-AB6D0DF304FB}" type="slidenum">
              <a:rPr lang="en-US"/>
              <a:pPr>
                <a:defRPr/>
              </a:pPr>
              <a:t>‹#›</a:t>
            </a:fld>
            <a:endParaRPr lang="en-US"/>
          </a:p>
        </p:txBody>
      </p:sp>
    </p:spTree>
    <p:extLst>
      <p:ext uri="{BB962C8B-B14F-4D97-AF65-F5344CB8AC3E}">
        <p14:creationId xmlns:p14="http://schemas.microsoft.com/office/powerpoint/2010/main" val="3293460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E5BC98-6CBA-4CAA-8C66-9A0F4E49BF5E}" type="datetimeFigureOut">
              <a:rPr lang="en-US"/>
              <a:pPr>
                <a:defRPr/>
              </a:pPr>
              <a:t>8/12/2020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EFAACE-FF59-43A4-A60D-C7C491798392}" type="slidenum">
              <a:rPr lang="en-US"/>
              <a:pPr>
                <a:defRPr/>
              </a:pPr>
              <a:t>‹#›</a:t>
            </a:fld>
            <a:endParaRPr lang="en-US"/>
          </a:p>
        </p:txBody>
      </p:sp>
    </p:spTree>
    <p:extLst>
      <p:ext uri="{BB962C8B-B14F-4D97-AF65-F5344CB8AC3E}">
        <p14:creationId xmlns:p14="http://schemas.microsoft.com/office/powerpoint/2010/main" val="13039419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8366B30F-701B-4140-B881-BD018D392DEE}"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8CC8739C-88EC-45D2-831B-1030F68BD35F}" type="datetimeFigureOut">
              <a:rPr lang="en-US"/>
              <a:pPr>
                <a:defRPr/>
              </a:pPr>
              <a:t>8/12/2020</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7495326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CE18F7-3E4D-47DF-8279-50D126F5777D}" type="datetimeFigureOut">
              <a:rPr lang="en-US"/>
              <a:pPr>
                <a:defRPr/>
              </a:pPr>
              <a:t>8/12/2020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1F606A73-F58D-4CF2-94DB-60E9451C64A1}" type="slidenum">
              <a:rPr lang="en-US"/>
              <a:pPr>
                <a:defRPr/>
              </a:pPr>
              <a:t>‹#›</a:t>
            </a:fld>
            <a:endParaRPr lang="en-US"/>
          </a:p>
        </p:txBody>
      </p:sp>
    </p:spTree>
    <p:extLst>
      <p:ext uri="{BB962C8B-B14F-4D97-AF65-F5344CB8AC3E}">
        <p14:creationId xmlns:p14="http://schemas.microsoft.com/office/powerpoint/2010/main" val="16728365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750B95EB-8905-4ADC-940C-D2187A594848}" type="datetimeFigureOut">
              <a:rPr lang="en-US"/>
              <a:pPr>
                <a:defRPr/>
              </a:pPr>
              <a:t>8/12/2020</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7E17D20F-3FC1-45B9-B332-3CF658D07EAB}" type="slidenum">
              <a:rPr lang="en-US"/>
              <a:pPr>
                <a:defRPr/>
              </a:pPr>
              <a:t>‹#›</a:t>
            </a:fld>
            <a:endParaRPr lang="en-US"/>
          </a:p>
        </p:txBody>
      </p:sp>
    </p:spTree>
    <p:extLst>
      <p:ext uri="{BB962C8B-B14F-4D97-AF65-F5344CB8AC3E}">
        <p14:creationId xmlns:p14="http://schemas.microsoft.com/office/powerpoint/2010/main" val="17234153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ECFF889-29EB-48C5-8226-9F0E5AF74669}" type="datetimeFigureOut">
              <a:rPr lang="en-US"/>
              <a:pPr>
                <a:defRPr/>
              </a:pPr>
              <a:t>8/12/2020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92828BC-5269-4C99-943E-A980625D3D4C}" type="slidenum">
              <a:rPr lang="en-US"/>
              <a:pPr>
                <a:defRPr/>
              </a:pPr>
              <a:t>‹#›</a:t>
            </a:fld>
            <a:endParaRPr lang="en-US"/>
          </a:p>
        </p:txBody>
      </p:sp>
    </p:spTree>
    <p:extLst>
      <p:ext uri="{BB962C8B-B14F-4D97-AF65-F5344CB8AC3E}">
        <p14:creationId xmlns:p14="http://schemas.microsoft.com/office/powerpoint/2010/main" val="116771082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19"/>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11C04F62-0071-467F-B16F-2FE845CE7111}" type="datetimeFigureOut">
              <a:rPr lang="en-US"/>
              <a:pPr>
                <a:defRPr/>
              </a:pPr>
              <a:t>8/12/2020</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C1A8D16A-9AA8-4E2A-BBCC-8BC27E893A7E}" type="slidenum">
              <a:rPr lang="en-US"/>
              <a:pPr>
                <a:defRPr/>
              </a:pPr>
              <a:t>‹#›</a:t>
            </a:fld>
            <a:endParaRPr lang="en-US"/>
          </a:p>
        </p:txBody>
      </p:sp>
    </p:spTree>
    <p:extLst>
      <p:ext uri="{BB962C8B-B14F-4D97-AF65-F5344CB8AC3E}">
        <p14:creationId xmlns:p14="http://schemas.microsoft.com/office/powerpoint/2010/main" val="23353586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79EACEF-0F6A-4DFC-9985-BBCDF4351581}" type="datetimeFigureOut">
              <a:rPr lang="en-US"/>
              <a:pPr>
                <a:defRPr/>
              </a:pPr>
              <a:t>8/12/2020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130687D-0127-407B-9A06-B9E9C92EF144}" type="slidenum">
              <a:rPr lang="en-US"/>
              <a:pPr>
                <a:defRPr/>
              </a:pPr>
              <a:t>‹#›</a:t>
            </a:fld>
            <a:endParaRPr lang="en-US"/>
          </a:p>
        </p:txBody>
      </p:sp>
    </p:spTree>
    <p:extLst>
      <p:ext uri="{BB962C8B-B14F-4D97-AF65-F5344CB8AC3E}">
        <p14:creationId xmlns:p14="http://schemas.microsoft.com/office/powerpoint/2010/main" val="350907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CAE0A523-F22B-42B5-A3CD-2374F404EDE4}" type="datetimeFigureOut">
              <a:rPr lang="en-US"/>
              <a:pPr>
                <a:defRPr/>
              </a:pPr>
              <a:t>8/12/2020</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319F5958-AB6E-4C61-8FDA-3A73FA9FDA0F}" type="slidenum">
              <a:rPr lang="en-US"/>
              <a:pPr>
                <a:defRPr/>
              </a:pPr>
              <a:t>‹#›</a:t>
            </a:fld>
            <a:endParaRPr lang="en-US"/>
          </a:p>
        </p:txBody>
      </p:sp>
    </p:spTree>
    <p:extLst>
      <p:ext uri="{BB962C8B-B14F-4D97-AF65-F5344CB8AC3E}">
        <p14:creationId xmlns:p14="http://schemas.microsoft.com/office/powerpoint/2010/main" val="3433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05BA05CC-2151-4275-95CB-57986CD9CDDF}"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A0D83EB2-0241-45E2-9A3F-7EABB2B8CB88}" type="datetimeFigureOut">
              <a:rPr lang="en-US"/>
              <a:pPr>
                <a:defRPr/>
              </a:pPr>
              <a:t>8/12/2020</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val="38980633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9E877AD-C72D-486A-A624-1CBCC5FFF409}"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7CE24219-06C4-4242-8DD3-E40A631CA0F2}" type="datetimeFigureOut">
              <a:rPr lang="en-US"/>
              <a:pPr>
                <a:defRPr/>
              </a:pPr>
              <a:t>8/12/2020</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val="244530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FF811BEB-9682-4CC8-BECB-6A7DE4166FF2}" type="datetimeFigureOut">
              <a:rPr lang="en-US"/>
              <a:pPr>
                <a:defRPr/>
              </a:pPr>
              <a:t>8/12/2020</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FBE3F089-F259-4F74-A132-D83826C80A17}"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howardsenglishsite.weebly.com/" TargetMode="External"/><Relationship Id="rId2" Type="http://schemas.openxmlformats.org/officeDocument/2006/relationships/hyperlink" Target="mailto:rhoward@wodenisd.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hyperlink" Target="https://connected.mcgraw-hill.com/"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209800"/>
          </a:xfrm>
        </p:spPr>
        <p:txBody>
          <a:bodyPr>
            <a:normAutofit/>
          </a:bodyPr>
          <a:lstStyle/>
          <a:p>
            <a:pPr eaLnBrk="1" hangingPunct="1">
              <a:defRPr/>
            </a:pPr>
            <a:r>
              <a:rPr lang="en-US" cap="none" dirty="0" smtClean="0"/>
              <a:t>World History</a:t>
            </a:r>
          </a:p>
          <a:p>
            <a:pPr eaLnBrk="1" hangingPunct="1">
              <a:defRPr/>
            </a:pPr>
            <a:endParaRPr lang="en-US" cap="none" dirty="0" smtClean="0"/>
          </a:p>
          <a:p>
            <a:pPr eaLnBrk="1" hangingPunct="1">
              <a:defRPr/>
            </a:pPr>
            <a:r>
              <a:rPr lang="en-US" cap="none" dirty="0" smtClean="0"/>
              <a:t>ROBERT HOWARD</a:t>
            </a:r>
          </a:p>
          <a:p>
            <a:pPr eaLnBrk="1" hangingPunct="1">
              <a:defRPr/>
            </a:pPr>
            <a:r>
              <a:rPr lang="en-US" cap="none" dirty="0" smtClean="0"/>
              <a:t>ROOM 207</a:t>
            </a:r>
          </a:p>
        </p:txBody>
      </p:sp>
      <p:sp>
        <p:nvSpPr>
          <p:cNvPr id="13315" name="Title 1"/>
          <p:cNvSpPr>
            <a:spLocks noGrp="1"/>
          </p:cNvSpPr>
          <p:nvPr>
            <p:ph type="ctrTitle"/>
          </p:nvPr>
        </p:nvSpPr>
        <p:spPr/>
        <p:txBody>
          <a:bodyPr/>
          <a:lstStyle/>
          <a:p>
            <a:pPr eaLnBrk="1" hangingPunct="1"/>
            <a:r>
              <a:rPr lang="en-US" altLang="en-US" smtClean="0"/>
              <a:t>Welcome </a:t>
            </a:r>
            <a:br>
              <a:rPr lang="en-US" altLang="en-US" smtClean="0"/>
            </a:br>
            <a:r>
              <a:rPr lang="en-US" altLang="en-US" smtClean="0"/>
              <a:t>Students</a:t>
            </a:r>
          </a:p>
        </p:txBody>
      </p:sp>
    </p:spTree>
  </p:cSld>
  <p:clrMapOvr>
    <a:masterClrMapping/>
  </p:clrMapOvr>
  <p:transition advTm="301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Films and Videos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During the course of our studies, we will occasionally watch videos that reinforce our topic of study. These films are always relevant to what we are covering in class and may include both documentaries and historical films. </a:t>
            </a:r>
            <a:endParaRPr lang="en-US" dirty="0" smtClean="0"/>
          </a:p>
          <a:p>
            <a:r>
              <a:rPr lang="en-US" dirty="0" smtClean="0"/>
              <a:t>These </a:t>
            </a:r>
            <a:r>
              <a:rPr lang="en-US" dirty="0"/>
              <a:t>videos may include all or portions of the following: Guns, Germs, and Steel; Engineering an Empire; Mankind: The Story of All of Us; Quest for Fire, Apocalypto: The Last Samurai; Pompeii; The Messenger; The Great Battle; Ironclad; Black Death; Centurion; </a:t>
            </a:r>
            <a:r>
              <a:rPr lang="en-US" dirty="0" err="1"/>
              <a:t>Padmaavat</a:t>
            </a:r>
            <a:r>
              <a:rPr lang="en-US" dirty="0"/>
              <a:t>; Red Cliff; Alexander; Mongol; Ben </a:t>
            </a:r>
            <a:r>
              <a:rPr lang="en-US" dirty="0" err="1"/>
              <a:t>Hur</a:t>
            </a:r>
            <a:r>
              <a:rPr lang="en-US" dirty="0"/>
              <a:t>; The Message; The 13th Warrior; Gladiator; Kingdom of Heaven; master and Commander; Enemy at the Gate; 1917; Schindler's List; The Boy in the Striped Pajamas; The Book Thief, </a:t>
            </a:r>
            <a:r>
              <a:rPr lang="en-US" dirty="0" smtClean="0"/>
              <a:t>etc.</a:t>
            </a:r>
            <a:endParaRPr lang="en-US" dirty="0"/>
          </a:p>
        </p:txBody>
      </p:sp>
    </p:spTree>
    <p:extLst>
      <p:ext uri="{BB962C8B-B14F-4D97-AF65-F5344CB8AC3E}">
        <p14:creationId xmlns:p14="http://schemas.microsoft.com/office/powerpoint/2010/main" val="3990084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requirements and Evaluation</a:t>
            </a:r>
            <a:endParaRPr lang="en-US" dirty="0"/>
          </a:p>
        </p:txBody>
      </p:sp>
      <p:sp>
        <p:nvSpPr>
          <p:cNvPr id="3" name="Content Placeholder 2"/>
          <p:cNvSpPr>
            <a:spLocks noGrp="1"/>
          </p:cNvSpPr>
          <p:nvPr>
            <p:ph sz="quarter" idx="1"/>
          </p:nvPr>
        </p:nvSpPr>
        <p:spPr/>
        <p:txBody>
          <a:bodyPr/>
          <a:lstStyle/>
          <a:p>
            <a:r>
              <a:rPr lang="en-US" dirty="0"/>
              <a:t>1.	Constructed response and multiple choice tests</a:t>
            </a:r>
          </a:p>
          <a:p>
            <a:r>
              <a:rPr lang="en-US" dirty="0"/>
              <a:t>2.	Quizzes (includes </a:t>
            </a:r>
            <a:r>
              <a:rPr lang="en-US" dirty="0" smtClean="0"/>
              <a:t>Vocabulary, </a:t>
            </a:r>
            <a:r>
              <a:rPr lang="en-US" dirty="0"/>
              <a:t>and Content</a:t>
            </a:r>
            <a:r>
              <a:rPr lang="en-US" dirty="0" smtClean="0"/>
              <a:t>)</a:t>
            </a:r>
          </a:p>
          <a:p>
            <a:r>
              <a:rPr lang="en-US" dirty="0"/>
              <a:t>3.	Essay Writing (at least once per six-weeks)</a:t>
            </a:r>
          </a:p>
          <a:p>
            <a:r>
              <a:rPr lang="en-US" dirty="0"/>
              <a:t>4.	Projects/Presentations (including class notebooks, posters, book reviews and critiques, PowerPoint presentations)</a:t>
            </a:r>
          </a:p>
          <a:p>
            <a:r>
              <a:rPr lang="en-US" dirty="0"/>
              <a:t>5.	Daily Class work and homework assignments</a:t>
            </a:r>
          </a:p>
          <a:p>
            <a:r>
              <a:rPr lang="en-US" dirty="0"/>
              <a:t>6.	Daily Agendas/Bellwork</a:t>
            </a:r>
          </a:p>
          <a:p>
            <a:r>
              <a:rPr lang="en-US" dirty="0"/>
              <a:t>7.	Midterm Exam</a:t>
            </a:r>
          </a:p>
        </p:txBody>
      </p:sp>
    </p:spTree>
    <p:extLst>
      <p:ext uri="{BB962C8B-B14F-4D97-AF65-F5344CB8AC3E}">
        <p14:creationId xmlns:p14="http://schemas.microsoft.com/office/powerpoint/2010/main" val="3558109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p:txBody>
          <a:bodyPr/>
          <a:lstStyle/>
          <a:p>
            <a:pPr eaLnBrk="1" hangingPunct="1"/>
            <a:r>
              <a:rPr lang="en-US" altLang="en-US" smtClean="0">
                <a:cs typeface="Times New Roman" pitchFamily="18" charset="0"/>
              </a:rPr>
              <a:t>Seating:</a:t>
            </a:r>
          </a:p>
        </p:txBody>
      </p:sp>
      <p:sp>
        <p:nvSpPr>
          <p:cNvPr id="19459" name="Rectangle 3"/>
          <p:cNvSpPr>
            <a:spLocks noGrp="1"/>
          </p:cNvSpPr>
          <p:nvPr>
            <p:ph type="body" idx="4294967295"/>
          </p:nvPr>
        </p:nvSpPr>
        <p:spPr/>
        <p:txBody>
          <a:bodyPr/>
          <a:lstStyle/>
          <a:p>
            <a:pPr eaLnBrk="1" hangingPunct="1"/>
            <a:endParaRPr lang="en-US" altLang="en-US" sz="2400" dirty="0" smtClean="0">
              <a:cs typeface="Times New Roman" pitchFamily="18" charset="0"/>
            </a:endParaRPr>
          </a:p>
          <a:p>
            <a:pPr eaLnBrk="1" hangingPunct="1"/>
            <a:r>
              <a:rPr lang="en-US" altLang="en-US" sz="2400" dirty="0" smtClean="0">
                <a:cs typeface="Times New Roman" pitchFamily="18" charset="0"/>
              </a:rPr>
              <a:t>I will assign seats and make a seating chart. Students may have the opportunity to change seats each six weeks.</a:t>
            </a:r>
          </a:p>
          <a:p>
            <a:pPr eaLnBrk="1" hangingPunct="1"/>
            <a:endParaRPr lang="en-US" altLang="en-US" sz="2400" dirty="0" smtClean="0">
              <a:cs typeface="Times New Roman" pitchFamily="18" charset="0"/>
            </a:endParaRPr>
          </a:p>
          <a:p>
            <a:pPr eaLnBrk="1" hangingPunct="1"/>
            <a:r>
              <a:rPr lang="en-US" altLang="en-US" sz="2400" b="1" dirty="0" smtClean="0">
                <a:cs typeface="Times New Roman" pitchFamily="18" charset="0"/>
              </a:rPr>
              <a:t>It's important to remember that Mr. Howard maintains the right to change student’s seats at any time.</a:t>
            </a:r>
            <a:endParaRPr lang="en-US" altLang="en-US" sz="2400" dirty="0" smtClean="0">
              <a:cs typeface="Times New Roman" pitchFamily="18" charset="0"/>
            </a:endParaRPr>
          </a:p>
          <a:p>
            <a:pPr eaLnBrk="1" hangingPunct="1">
              <a:buFont typeface="Wingdings 2" pitchFamily="18" charset="2"/>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smtClean="0"/>
              <a:t>Textbooks</a:t>
            </a:r>
          </a:p>
        </p:txBody>
      </p:sp>
      <p:sp>
        <p:nvSpPr>
          <p:cNvPr id="20483" name="Rectangle 3"/>
          <p:cNvSpPr>
            <a:spLocks noGrp="1"/>
          </p:cNvSpPr>
          <p:nvPr>
            <p:ph type="body" idx="4294967295"/>
          </p:nvPr>
        </p:nvSpPr>
        <p:spPr>
          <a:xfrm>
            <a:off x="301625" y="2057400"/>
            <a:ext cx="8534400" cy="4065588"/>
          </a:xfrm>
        </p:spPr>
        <p:txBody>
          <a:bodyPr/>
          <a:lstStyle/>
          <a:p>
            <a:pPr eaLnBrk="1" hangingPunct="1"/>
            <a:r>
              <a:rPr lang="en-US" altLang="en-US" sz="2400" dirty="0" smtClean="0">
                <a:cs typeface="Times New Roman" pitchFamily="18" charset="0"/>
              </a:rPr>
              <a:t>Students will be issued online textbooks.</a:t>
            </a:r>
          </a:p>
          <a:p>
            <a:pPr marL="0" indent="0" eaLnBrk="1" hangingPunct="1">
              <a:buNone/>
            </a:pPr>
            <a:endParaRPr lang="en-US" altLang="en-US" sz="2400" dirty="0" smtClean="0">
              <a:cs typeface="Times New Roman" pitchFamily="18" charset="0"/>
            </a:endParaRPr>
          </a:p>
          <a:p>
            <a:pPr eaLnBrk="1" hangingPunct="1"/>
            <a:r>
              <a:rPr lang="en-US" altLang="en-US" sz="2400" dirty="0" smtClean="0">
                <a:cs typeface="Times New Roman" pitchFamily="18" charset="0"/>
              </a:rPr>
              <a:t>In the event a textbook is checked out to you, students are responsible for keeping up with and taking care of them.</a:t>
            </a:r>
          </a:p>
          <a:p>
            <a:pPr eaLnBrk="1" hangingPunct="1"/>
            <a:endParaRPr lang="en-US" altLang="en-US" sz="2400" dirty="0">
              <a:cs typeface="Times New Roman" pitchFamily="18" charset="0"/>
            </a:endParaRPr>
          </a:p>
          <a:p>
            <a:pPr eaLnBrk="1" hangingPunct="1"/>
            <a:r>
              <a:rPr lang="en-US" altLang="en-US" sz="2400" dirty="0" smtClean="0">
                <a:cs typeface="Times New Roman" pitchFamily="18" charset="0"/>
              </a:rPr>
              <a:t>Students will be expected to read several chapters outside of class each six weeks.</a:t>
            </a:r>
          </a:p>
          <a:p>
            <a:pPr eaLnBrk="1" hangingPunct="1"/>
            <a:endParaRPr lang="en-US" altLang="en-US" sz="2400" dirty="0">
              <a:cs typeface="Times New Roman" pitchFamily="18" charset="0"/>
            </a:endParaRPr>
          </a:p>
          <a:p>
            <a:pPr eaLnBrk="1" hangingPunct="1"/>
            <a:r>
              <a:rPr lang="en-US" altLang="en-US" sz="2400" dirty="0" smtClean="0">
                <a:cs typeface="Times New Roman" pitchFamily="18" charset="0"/>
              </a:rPr>
              <a:t>Students are to have the appropriate text and/or novel in class at all times.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u="sng" smtClean="0"/>
              <a:t>Daily Agenda</a:t>
            </a:r>
          </a:p>
        </p:txBody>
      </p:sp>
      <p:sp>
        <p:nvSpPr>
          <p:cNvPr id="21507" name="Rectangle 3"/>
          <p:cNvSpPr>
            <a:spLocks noGrp="1"/>
          </p:cNvSpPr>
          <p:nvPr>
            <p:ph type="body" idx="4294967295"/>
          </p:nvPr>
        </p:nvSpPr>
        <p:spPr/>
        <p:txBody>
          <a:bodyPr>
            <a:normAutofit fontScale="92500"/>
          </a:bodyPr>
          <a:lstStyle/>
          <a:p>
            <a:pPr eaLnBrk="1" hangingPunct="1"/>
            <a:endParaRPr lang="en-US" altLang="en-US" sz="2400" dirty="0" smtClean="0"/>
          </a:p>
          <a:p>
            <a:pPr eaLnBrk="1" hangingPunct="1"/>
            <a:r>
              <a:rPr lang="en-US" dirty="0"/>
              <a:t>Beginning Monday, 08/27/2020, students will copy the "daily objective" from the board.</a:t>
            </a:r>
            <a:r>
              <a:rPr lang="en-US" sz="2400" dirty="0"/>
              <a:t/>
            </a:r>
            <a:br>
              <a:rPr lang="en-US" sz="2400" dirty="0"/>
            </a:br>
            <a:r>
              <a:rPr lang="en-US" sz="2400" dirty="0"/>
              <a:t/>
            </a:r>
            <a:br>
              <a:rPr lang="en-US" sz="2400" dirty="0"/>
            </a:br>
            <a:r>
              <a:rPr lang="en-US" dirty="0"/>
              <a:t>1. Copy it into the daily planner section of their notebook.</a:t>
            </a:r>
            <a:r>
              <a:rPr lang="en-US" sz="2400" dirty="0"/>
              <a:t/>
            </a:r>
            <a:br>
              <a:rPr lang="en-US" sz="2400" dirty="0"/>
            </a:br>
            <a:r>
              <a:rPr lang="en-US" dirty="0"/>
              <a:t>2.  Copy it every day as soon as the tardy bell rings.</a:t>
            </a:r>
            <a:r>
              <a:rPr lang="en-US" sz="2400" dirty="0"/>
              <a:t/>
            </a:r>
            <a:br>
              <a:rPr lang="en-US" sz="2400" dirty="0"/>
            </a:br>
            <a:r>
              <a:rPr lang="en-US" dirty="0"/>
              <a:t>3. If </a:t>
            </a:r>
            <a:r>
              <a:rPr lang="en-US"/>
              <a:t>you </a:t>
            </a:r>
            <a:r>
              <a:rPr lang="en-US" smtClean="0"/>
              <a:t>are </a:t>
            </a:r>
            <a:r>
              <a:rPr lang="en-US" dirty="0"/>
              <a:t>absent, borrow a classmate’s planner and copy </a:t>
            </a:r>
            <a:r>
              <a:rPr lang="en-US" dirty="0" smtClean="0"/>
              <a:t>any </a:t>
            </a:r>
            <a:r>
              <a:rPr lang="en-US" dirty="0"/>
              <a:t>objectives you </a:t>
            </a:r>
            <a:r>
              <a:rPr lang="en-US" dirty="0" smtClean="0"/>
              <a:t>missed; this </a:t>
            </a:r>
            <a:r>
              <a:rPr lang="en-US" dirty="0"/>
              <a:t>will provide makeup work; agenda test items, </a:t>
            </a:r>
            <a:r>
              <a:rPr lang="en-US"/>
              <a:t>etc</a:t>
            </a:r>
            <a:r>
              <a:rPr lang="en-US" smtClean="0"/>
              <a:t>.</a:t>
            </a:r>
            <a:endParaRPr lang="en-US" dirty="0" smtClean="0"/>
          </a:p>
          <a:p>
            <a:pPr eaLnBrk="1" hangingPunct="1"/>
            <a:endParaRPr lang="en-US" altLang="en-US" sz="2400" dirty="0" smtClean="0"/>
          </a:p>
          <a:p>
            <a:pPr eaLnBrk="1" hangingPunct="1"/>
            <a:r>
              <a:rPr lang="en-US" altLang="en-US" sz="2400" dirty="0" smtClean="0"/>
              <a:t>Students will have at least one agenda test each six weeks.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p:txBody>
          <a:bodyPr/>
          <a:lstStyle/>
          <a:p>
            <a:pPr eaLnBrk="1" hangingPunct="1"/>
            <a:r>
              <a:rPr lang="en-US" altLang="en-US" u="sng" smtClean="0"/>
              <a:t>Complete Heading</a:t>
            </a:r>
          </a:p>
        </p:txBody>
      </p:sp>
      <p:sp>
        <p:nvSpPr>
          <p:cNvPr id="22531" name="Rectangle 3"/>
          <p:cNvSpPr>
            <a:spLocks noGrp="1"/>
          </p:cNvSpPr>
          <p:nvPr>
            <p:ph type="body" idx="4294967295"/>
          </p:nvPr>
        </p:nvSpPr>
        <p:spPr>
          <a:xfrm>
            <a:off x="301625" y="1524000"/>
            <a:ext cx="8534400" cy="4876800"/>
          </a:xfrm>
        </p:spPr>
        <p:txBody>
          <a:bodyPr/>
          <a:lstStyle/>
          <a:p>
            <a:pPr eaLnBrk="1" hangingPunct="1"/>
            <a:endParaRPr lang="en-US" altLang="en-US" sz="2400" dirty="0" smtClean="0"/>
          </a:p>
          <a:p>
            <a:pPr eaLnBrk="1" hangingPunct="1"/>
            <a:r>
              <a:rPr lang="en-US" altLang="en-US" sz="2400" dirty="0" smtClean="0"/>
              <a:t>In  order to receive full credit for an assignment, students must put a complete heading on everything they turn in. </a:t>
            </a:r>
            <a:r>
              <a:rPr lang="en-US" altLang="en-US" sz="2400" dirty="0"/>
              <a:t>D</a:t>
            </a:r>
            <a:r>
              <a:rPr lang="en-US" altLang="en-US" sz="2400" dirty="0" smtClean="0"/>
              <a:t>o this on your notes too.</a:t>
            </a:r>
          </a:p>
          <a:p>
            <a:pPr marL="0" indent="0" eaLnBrk="1" hangingPunct="1">
              <a:buNone/>
            </a:pPr>
            <a:r>
              <a:rPr lang="en-US" altLang="en-US" sz="2400" dirty="0"/>
              <a:t>	</a:t>
            </a:r>
            <a:r>
              <a:rPr lang="en-US" altLang="en-US" sz="2400" dirty="0" smtClean="0"/>
              <a:t>		</a:t>
            </a:r>
          </a:p>
          <a:p>
            <a:pPr marL="0" indent="0" eaLnBrk="1" hangingPunct="1">
              <a:buNone/>
            </a:pPr>
            <a:r>
              <a:rPr lang="en-US" altLang="en-US" sz="2400" dirty="0"/>
              <a:t>	</a:t>
            </a:r>
            <a:r>
              <a:rPr lang="en-US" altLang="en-US" sz="2400" dirty="0" smtClean="0"/>
              <a:t>		Example:</a:t>
            </a:r>
          </a:p>
          <a:p>
            <a:pPr marL="0" indent="0" eaLnBrk="1" hangingPunct="1">
              <a:buNone/>
            </a:pPr>
            <a:endParaRPr lang="en-US" altLang="en-US" sz="2400" dirty="0" smtClean="0"/>
          </a:p>
          <a:p>
            <a:pPr eaLnBrk="1" hangingPunct="1">
              <a:buFont typeface="Wingdings 2" pitchFamily="18" charset="2"/>
              <a:buNone/>
            </a:pPr>
            <a:r>
              <a:rPr lang="en-US" altLang="en-US" sz="2400" dirty="0" smtClean="0"/>
              <a:t>Robert Howard 				(full name)</a:t>
            </a:r>
          </a:p>
          <a:p>
            <a:pPr eaLnBrk="1" hangingPunct="1">
              <a:buFont typeface="Wingdings 2" pitchFamily="18" charset="2"/>
              <a:buNone/>
            </a:pPr>
            <a:r>
              <a:rPr lang="en-US" altLang="en-US" sz="2400" dirty="0" smtClean="0"/>
              <a:t>August 23, 2020 				(date)</a:t>
            </a:r>
          </a:p>
          <a:p>
            <a:pPr eaLnBrk="1" hangingPunct="1">
              <a:buFont typeface="Wingdings 2" pitchFamily="18" charset="2"/>
              <a:buNone/>
            </a:pPr>
            <a:r>
              <a:rPr lang="en-US" altLang="en-US" sz="2400" dirty="0" smtClean="0"/>
              <a:t>World History – </a:t>
            </a:r>
            <a:r>
              <a:rPr lang="en-US" altLang="en-US" sz="2400" dirty="0"/>
              <a:t>6</a:t>
            </a:r>
            <a:r>
              <a:rPr lang="en-US" altLang="en-US" sz="2400" dirty="0" smtClean="0"/>
              <a:t>				(class/period)</a:t>
            </a:r>
          </a:p>
          <a:p>
            <a:pPr eaLnBrk="1" hangingPunct="1">
              <a:buFont typeface="Wingdings 2" pitchFamily="18" charset="2"/>
              <a:buNone/>
            </a:pPr>
            <a:r>
              <a:rPr lang="en-US" altLang="en-US" sz="2400" dirty="0" smtClean="0"/>
              <a:t>				Title			(assignment name)</a:t>
            </a:r>
          </a:p>
          <a:p>
            <a:pPr algn="ctr" eaLnBrk="1" hangingPunct="1">
              <a:buFont typeface="Wingdings 2" pitchFamily="18" charset="2"/>
              <a:buNone/>
            </a:pPr>
            <a:r>
              <a:rPr lang="en-US" altLang="en-US"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p:txBody>
          <a:bodyPr/>
          <a:lstStyle/>
          <a:p>
            <a:pPr eaLnBrk="1" hangingPunct="1"/>
            <a:r>
              <a:rPr lang="en-US" altLang="en-US" u="sng" smtClean="0"/>
              <a:t>Class Notes</a:t>
            </a:r>
          </a:p>
        </p:txBody>
      </p:sp>
      <p:sp>
        <p:nvSpPr>
          <p:cNvPr id="23555" name="Rectangle 3"/>
          <p:cNvSpPr>
            <a:spLocks noGrp="1"/>
          </p:cNvSpPr>
          <p:nvPr>
            <p:ph type="body" idx="4294967295"/>
          </p:nvPr>
        </p:nvSpPr>
        <p:spPr>
          <a:xfrm>
            <a:off x="301625" y="1752600"/>
            <a:ext cx="8534400" cy="4370388"/>
          </a:xfrm>
        </p:spPr>
        <p:txBody>
          <a:bodyPr/>
          <a:lstStyle/>
          <a:p>
            <a:pPr eaLnBrk="1" hangingPunct="1"/>
            <a:endParaRPr lang="en-US" altLang="en-US" sz="2400" dirty="0" smtClean="0"/>
          </a:p>
          <a:p>
            <a:pPr eaLnBrk="1" hangingPunct="1"/>
            <a:r>
              <a:rPr lang="en-US" altLang="en-US" sz="2400" dirty="0" smtClean="0"/>
              <a:t>You will take lots and lots of notes in this class!</a:t>
            </a:r>
            <a:endParaRPr lang="en-US" altLang="en-US" sz="2400" dirty="0"/>
          </a:p>
          <a:p>
            <a:pPr eaLnBrk="1" hangingPunct="1"/>
            <a:endParaRPr lang="en-US" altLang="en-US" sz="2400" dirty="0" smtClean="0"/>
          </a:p>
          <a:p>
            <a:pPr eaLnBrk="1" hangingPunct="1"/>
            <a:r>
              <a:rPr lang="en-US" altLang="en-US" sz="2400" dirty="0" smtClean="0"/>
              <a:t>Notes are not optional; they will be graded, and students will be tested over the material in their notes.</a:t>
            </a:r>
          </a:p>
          <a:p>
            <a:pPr eaLnBrk="1" hangingPunct="1"/>
            <a:endParaRPr lang="en-US" altLang="en-US" sz="2400" dirty="0" smtClean="0"/>
          </a:p>
          <a:p>
            <a:pPr eaLnBrk="1" hangingPunct="1"/>
            <a:r>
              <a:rPr lang="en-US" altLang="en-US" sz="2400" dirty="0" smtClean="0"/>
              <a:t>If you are absent during note-taking, you will be expected to make them up. </a:t>
            </a:r>
            <a:r>
              <a:rPr lang="en-US" altLang="en-US" sz="2400" dirty="0"/>
              <a:t>Y</a:t>
            </a:r>
            <a:r>
              <a:rPr lang="en-US" altLang="en-US" sz="2400" dirty="0" smtClean="0"/>
              <a:t>ou will find a copy in Google Classroom or on my web page the following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p:txBody>
          <a:bodyPr/>
          <a:lstStyle/>
          <a:p>
            <a:pPr eaLnBrk="1" hangingPunct="1"/>
            <a:r>
              <a:rPr lang="en-US" altLang="en-US" u="sng" dirty="0" smtClean="0"/>
              <a:t>Class Notebooks</a:t>
            </a:r>
          </a:p>
        </p:txBody>
      </p:sp>
      <p:sp>
        <p:nvSpPr>
          <p:cNvPr id="23555" name="Rectangle 3"/>
          <p:cNvSpPr>
            <a:spLocks noGrp="1"/>
          </p:cNvSpPr>
          <p:nvPr>
            <p:ph type="body" idx="4294967295"/>
          </p:nvPr>
        </p:nvSpPr>
        <p:spPr>
          <a:xfrm>
            <a:off x="301625" y="1752600"/>
            <a:ext cx="8534400" cy="4370388"/>
          </a:xfrm>
        </p:spPr>
        <p:txBody>
          <a:bodyPr/>
          <a:lstStyle/>
          <a:p>
            <a:pPr eaLnBrk="1" hangingPunct="1"/>
            <a:endParaRPr lang="en-US" altLang="en-US" sz="2400" dirty="0" smtClean="0"/>
          </a:p>
          <a:p>
            <a:pPr eaLnBrk="1" hangingPunct="1"/>
            <a:r>
              <a:rPr lang="en-US" altLang="en-US" sz="2400" dirty="0"/>
              <a:t>All students will create a class notebook, so it's important that you get your spirals as soon as possible.  You will keep your daily agendas, class notes, class handouts, worksheets, maps, vocabulary activities, etc. in your notebook.  </a:t>
            </a:r>
            <a:endParaRPr lang="en-US" altLang="en-US" sz="2400" dirty="0" smtClean="0"/>
          </a:p>
          <a:p>
            <a:pPr eaLnBrk="1" hangingPunct="1"/>
            <a:r>
              <a:rPr lang="en-US" altLang="en-US" sz="2400" dirty="0" smtClean="0"/>
              <a:t>You </a:t>
            </a:r>
            <a:r>
              <a:rPr lang="en-US" altLang="en-US" sz="2400" dirty="0"/>
              <a:t>are expected to keep your notebooks in chronological order, and maintain a table of contents.  </a:t>
            </a:r>
            <a:endParaRPr lang="en-US" altLang="en-US" sz="2400" dirty="0" smtClean="0"/>
          </a:p>
          <a:p>
            <a:pPr eaLnBrk="1" hangingPunct="1"/>
            <a:r>
              <a:rPr lang="en-US" altLang="en-US" sz="2400" dirty="0" smtClean="0"/>
              <a:t>I </a:t>
            </a:r>
            <a:r>
              <a:rPr lang="en-US" altLang="en-US" sz="2400" dirty="0"/>
              <a:t>will take them up on a regular basis every six weeks to see that you are keeping up with your work, and you will receive a test grade each time I do a notebook check. </a:t>
            </a:r>
            <a:endParaRPr lang="en-US" altLang="en-US" sz="2400" dirty="0" smtClean="0"/>
          </a:p>
        </p:txBody>
      </p:sp>
    </p:spTree>
    <p:extLst>
      <p:ext uri="{BB962C8B-B14F-4D97-AF65-F5344CB8AC3E}">
        <p14:creationId xmlns:p14="http://schemas.microsoft.com/office/powerpoint/2010/main" val="1805990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SLANT</a:t>
            </a:r>
            <a:endParaRPr lang="en-US" dirty="0"/>
          </a:p>
        </p:txBody>
      </p:sp>
      <p:sp>
        <p:nvSpPr>
          <p:cNvPr id="3" name="Content Placeholder 2"/>
          <p:cNvSpPr>
            <a:spLocks noGrp="1"/>
          </p:cNvSpPr>
          <p:nvPr>
            <p:ph sz="quarter" idx="1"/>
          </p:nvPr>
        </p:nvSpPr>
        <p:spPr/>
        <p:txBody>
          <a:bodyPr/>
          <a:lstStyle/>
          <a:p>
            <a:r>
              <a:rPr lang="en-US" dirty="0"/>
              <a:t>We will implement the SLANT technique in class during lectures, note-taking, or reading aloud in order to help you retain more information during these activities. </a:t>
            </a:r>
            <a:endParaRPr lang="en-US" dirty="0" smtClean="0"/>
          </a:p>
          <a:p>
            <a:r>
              <a:rPr lang="en-US" dirty="0" smtClean="0"/>
              <a:t>SLANT </a:t>
            </a:r>
            <a:r>
              <a:rPr lang="en-US" dirty="0"/>
              <a:t>requires that students sit up, look and listen, ask and answer questions, nod your head, and track the speaker. </a:t>
            </a:r>
            <a:endParaRPr lang="en-US" dirty="0" smtClean="0"/>
          </a:p>
          <a:p>
            <a:r>
              <a:rPr lang="en-US" dirty="0" smtClean="0"/>
              <a:t>You will remember </a:t>
            </a:r>
            <a:r>
              <a:rPr lang="en-US" dirty="0"/>
              <a:t>much more of the information </a:t>
            </a:r>
            <a:r>
              <a:rPr lang="en-US" dirty="0" smtClean="0"/>
              <a:t>covered </a:t>
            </a:r>
            <a:r>
              <a:rPr lang="en-US" dirty="0"/>
              <a:t>in class by using this technique.</a:t>
            </a:r>
            <a:br>
              <a:rPr lang="en-US" dirty="0"/>
            </a:br>
            <a:endParaRPr lang="en-US" dirty="0"/>
          </a:p>
        </p:txBody>
      </p:sp>
    </p:spTree>
    <p:extLst>
      <p:ext uri="{BB962C8B-B14F-4D97-AF65-F5344CB8AC3E}">
        <p14:creationId xmlns:p14="http://schemas.microsoft.com/office/powerpoint/2010/main" val="333739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pPr eaLnBrk="1" hangingPunct="1"/>
            <a:r>
              <a:rPr lang="en-US" altLang="en-US" u="sng" dirty="0" smtClean="0"/>
              <a:t>Grading </a:t>
            </a:r>
            <a:r>
              <a:rPr lang="en-US" altLang="en-US" u="sng" dirty="0" smtClean="0"/>
              <a:t>Policy</a:t>
            </a:r>
            <a:endParaRPr lang="en-US" altLang="en-US" u="sng" dirty="0" smtClean="0"/>
          </a:p>
        </p:txBody>
      </p:sp>
      <p:sp>
        <p:nvSpPr>
          <p:cNvPr id="26627" name="Rectangle 3"/>
          <p:cNvSpPr>
            <a:spLocks noGrp="1"/>
          </p:cNvSpPr>
          <p:nvPr>
            <p:ph type="body" idx="4294967295"/>
          </p:nvPr>
        </p:nvSpPr>
        <p:spPr>
          <a:xfrm>
            <a:off x="301625" y="1524000"/>
            <a:ext cx="8534400" cy="5105400"/>
          </a:xfrm>
        </p:spPr>
        <p:txBody>
          <a:bodyPr/>
          <a:lstStyle/>
          <a:p>
            <a:pPr eaLnBrk="1" hangingPunct="1">
              <a:lnSpc>
                <a:spcPct val="90000"/>
              </a:lnSpc>
            </a:pPr>
            <a:endParaRPr lang="en-US" altLang="en-US" sz="2400" dirty="0" smtClean="0"/>
          </a:p>
          <a:p>
            <a:pPr eaLnBrk="1" hangingPunct="1">
              <a:lnSpc>
                <a:spcPct val="90000"/>
              </a:lnSpc>
            </a:pPr>
            <a:r>
              <a:rPr lang="en-US" altLang="en-US" sz="2400" dirty="0" smtClean="0"/>
              <a:t>Students’ grades will be posted by ID number inside my classroom on a regular basis, so students can always monitor how they are doing in class and determine if they need to attend tutorials, make up or retake any assignments.</a:t>
            </a:r>
          </a:p>
          <a:p>
            <a:pPr eaLnBrk="1" hangingPunct="1">
              <a:lnSpc>
                <a:spcPct val="90000"/>
              </a:lnSpc>
            </a:pPr>
            <a:endParaRPr lang="en-US" altLang="en-US" sz="2400" dirty="0" smtClean="0"/>
          </a:p>
          <a:p>
            <a:pPr eaLnBrk="1" hangingPunct="1">
              <a:lnSpc>
                <a:spcPct val="90000"/>
              </a:lnSpc>
            </a:pPr>
            <a:r>
              <a:rPr lang="en-US" altLang="en-US" sz="2400" dirty="0" smtClean="0"/>
              <a:t>Major grades will count 60% of each 6-week’s grade.</a:t>
            </a:r>
          </a:p>
          <a:p>
            <a:pPr eaLnBrk="1" hangingPunct="1">
              <a:lnSpc>
                <a:spcPct val="90000"/>
              </a:lnSpc>
            </a:pPr>
            <a:r>
              <a:rPr lang="en-US" altLang="en-US" sz="2400" dirty="0" smtClean="0"/>
              <a:t>Daily grades will make up the remaining 40%.</a:t>
            </a:r>
          </a:p>
          <a:p>
            <a:pPr eaLnBrk="1" hangingPunct="1">
              <a:lnSpc>
                <a:spcPct val="90000"/>
              </a:lnSpc>
              <a:buFont typeface="Wingdings 2" pitchFamily="18" charset="2"/>
              <a:buNone/>
            </a:pPr>
            <a:r>
              <a:rPr lang="en-US" alt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7B9899"/>
                </a:solidFill>
              </a:rPr>
              <a:t>Contact Information</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endParaRPr lang="en-US" sz="2400" u="sng" dirty="0" smtClean="0"/>
          </a:p>
          <a:p>
            <a:pPr marL="274320" indent="-274320" eaLnBrk="1" fontAlgn="auto" hangingPunct="1">
              <a:spcAft>
                <a:spcPts val="0"/>
              </a:spcAft>
              <a:buFont typeface="Wingdings 2"/>
              <a:buChar char=""/>
              <a:defRPr/>
            </a:pPr>
            <a:r>
              <a:rPr lang="en-US" sz="2400" u="sng" dirty="0" smtClean="0"/>
              <a:t>Teacher</a:t>
            </a:r>
            <a:r>
              <a:rPr lang="en-US" sz="2400" dirty="0"/>
              <a:t>: Robert Howard</a:t>
            </a:r>
          </a:p>
          <a:p>
            <a:pPr marL="274320" indent="-274320" eaLnBrk="1" fontAlgn="auto" hangingPunct="1">
              <a:spcAft>
                <a:spcPts val="0"/>
              </a:spcAft>
              <a:buFont typeface="Wingdings 2"/>
              <a:buNone/>
              <a:defRPr/>
            </a:pPr>
            <a:endParaRPr lang="en-US" sz="2400" dirty="0"/>
          </a:p>
          <a:p>
            <a:pPr marL="274320" indent="-274320" eaLnBrk="1" fontAlgn="auto" hangingPunct="1">
              <a:spcAft>
                <a:spcPts val="0"/>
              </a:spcAft>
              <a:buFont typeface="Wingdings 2"/>
              <a:buChar char=""/>
              <a:defRPr/>
            </a:pPr>
            <a:r>
              <a:rPr lang="en-US" sz="2400" dirty="0"/>
              <a:t>P</a:t>
            </a:r>
            <a:r>
              <a:rPr lang="en-US" sz="2400" dirty="0" smtClean="0"/>
              <a:t>hone</a:t>
            </a:r>
            <a:r>
              <a:rPr lang="en-US" sz="2400" dirty="0"/>
              <a:t>: </a:t>
            </a:r>
            <a:r>
              <a:rPr lang="en-US" sz="2400" dirty="0" smtClean="0"/>
              <a:t>(</a:t>
            </a:r>
            <a:r>
              <a:rPr lang="en-US" sz="2400" dirty="0"/>
              <a:t>936) </a:t>
            </a:r>
            <a:r>
              <a:rPr lang="en-US" sz="2400" dirty="0" smtClean="0"/>
              <a:t>564-2073 ext:3207</a:t>
            </a:r>
          </a:p>
          <a:p>
            <a:pPr marL="274320" indent="-274320" eaLnBrk="1" fontAlgn="auto" hangingPunct="1">
              <a:spcAft>
                <a:spcPts val="0"/>
              </a:spcAft>
              <a:buFont typeface="Wingdings 2"/>
              <a:buChar char=""/>
              <a:defRPr/>
            </a:pPr>
            <a:endParaRPr lang="en-US" sz="2400" dirty="0"/>
          </a:p>
          <a:p>
            <a:pPr marL="274320" indent="-274320" eaLnBrk="1" fontAlgn="auto" hangingPunct="1">
              <a:spcAft>
                <a:spcPts val="0"/>
              </a:spcAft>
              <a:buFont typeface="Wingdings 2"/>
              <a:buChar char=""/>
              <a:defRPr/>
            </a:pPr>
            <a:r>
              <a:rPr lang="en-US" sz="2400" dirty="0" smtClean="0"/>
              <a:t>email</a:t>
            </a:r>
            <a:r>
              <a:rPr lang="en-US" sz="2400" dirty="0"/>
              <a:t>: </a:t>
            </a:r>
            <a:r>
              <a:rPr lang="en-US" sz="2400" u="sng" dirty="0" smtClean="0">
                <a:hlinkClick r:id="rId2"/>
              </a:rPr>
              <a:t>rhoward@wodenisd.org</a:t>
            </a:r>
            <a:r>
              <a:rPr lang="en-US" sz="2400" u="sng" dirty="0" smtClean="0"/>
              <a:t> </a:t>
            </a:r>
            <a:endParaRPr lang="en-US" sz="2400" dirty="0"/>
          </a:p>
          <a:p>
            <a:pPr marL="274320" indent="-274320" eaLnBrk="1" fontAlgn="auto" hangingPunct="1">
              <a:spcAft>
                <a:spcPts val="0"/>
              </a:spcAft>
              <a:buFont typeface="Wingdings 2"/>
              <a:buNone/>
              <a:defRPr/>
            </a:pPr>
            <a:endParaRPr lang="en-US" sz="2400" dirty="0"/>
          </a:p>
          <a:p>
            <a:pPr marL="274320" indent="-274320" eaLnBrk="1" fontAlgn="auto" hangingPunct="1">
              <a:spcAft>
                <a:spcPts val="0"/>
              </a:spcAft>
              <a:buFont typeface="Wingdings 2"/>
              <a:buChar char=""/>
              <a:defRPr/>
            </a:pPr>
            <a:r>
              <a:rPr lang="en-US" sz="2400" dirty="0" smtClean="0"/>
              <a:t>Website: </a:t>
            </a:r>
            <a:r>
              <a:rPr lang="en-US" sz="2400" dirty="0" smtClean="0">
                <a:hlinkClick r:id="rId3"/>
              </a:rPr>
              <a:t>www.rhowardsenglishsite.weebly.com</a:t>
            </a:r>
            <a:r>
              <a:rPr lang="en-US" sz="2400" dirty="0" smtClean="0"/>
              <a:t> </a:t>
            </a:r>
          </a:p>
        </p:txBody>
      </p:sp>
    </p:spTree>
  </p:cSld>
  <p:clrMapOvr>
    <a:masterClrMapping/>
  </p:clrMapOvr>
  <p:transition advTm="154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US" altLang="en-US" u="sng" smtClean="0"/>
              <a:t>Grading System</a:t>
            </a:r>
          </a:p>
        </p:txBody>
      </p:sp>
      <p:sp>
        <p:nvSpPr>
          <p:cNvPr id="27651" name="Rectangle 3"/>
          <p:cNvSpPr>
            <a:spLocks noGrp="1"/>
          </p:cNvSpPr>
          <p:nvPr>
            <p:ph type="body" idx="4294967295"/>
          </p:nvPr>
        </p:nvSpPr>
        <p:spPr/>
        <p:txBody>
          <a:bodyPr/>
          <a:lstStyle/>
          <a:p>
            <a:pPr eaLnBrk="1" hangingPunct="1">
              <a:lnSpc>
                <a:spcPct val="80000"/>
              </a:lnSpc>
            </a:pPr>
            <a:endParaRPr lang="en-US" altLang="en-US" sz="2300" dirty="0" smtClean="0"/>
          </a:p>
          <a:p>
            <a:pPr eaLnBrk="1" hangingPunct="1">
              <a:lnSpc>
                <a:spcPct val="80000"/>
              </a:lnSpc>
            </a:pPr>
            <a:endParaRPr lang="en-US" altLang="en-US" sz="2300" dirty="0"/>
          </a:p>
          <a:p>
            <a:pPr eaLnBrk="1" hangingPunct="1">
              <a:lnSpc>
                <a:spcPct val="80000"/>
              </a:lnSpc>
            </a:pPr>
            <a:endParaRPr lang="en-US" altLang="en-US" sz="2300" dirty="0" smtClean="0"/>
          </a:p>
          <a:p>
            <a:pPr eaLnBrk="1" hangingPunct="1">
              <a:lnSpc>
                <a:spcPct val="80000"/>
              </a:lnSpc>
            </a:pPr>
            <a:r>
              <a:rPr lang="en-US" altLang="en-US" sz="2300" dirty="0" smtClean="0"/>
              <a:t>The course will use the following grade scale:</a:t>
            </a:r>
          </a:p>
          <a:p>
            <a:pPr eaLnBrk="1" hangingPunct="1">
              <a:lnSpc>
                <a:spcPct val="80000"/>
              </a:lnSpc>
              <a:buFont typeface="Wingdings 2" pitchFamily="18" charset="2"/>
              <a:buNone/>
            </a:pPr>
            <a:r>
              <a:rPr lang="en-US" altLang="en-US" sz="2300" dirty="0" smtClean="0"/>
              <a:t>		A:   	90 - 100 %</a:t>
            </a:r>
          </a:p>
          <a:p>
            <a:pPr eaLnBrk="1" hangingPunct="1">
              <a:lnSpc>
                <a:spcPct val="80000"/>
              </a:lnSpc>
              <a:buFont typeface="Wingdings 2" pitchFamily="18" charset="2"/>
              <a:buNone/>
            </a:pPr>
            <a:r>
              <a:rPr lang="en-US" altLang="en-US" sz="2300" dirty="0" smtClean="0"/>
              <a:t>		B:   	80 - 89%</a:t>
            </a:r>
          </a:p>
          <a:p>
            <a:pPr eaLnBrk="1" hangingPunct="1">
              <a:lnSpc>
                <a:spcPct val="80000"/>
              </a:lnSpc>
              <a:buFont typeface="Wingdings 2" pitchFamily="18" charset="2"/>
              <a:buNone/>
            </a:pPr>
            <a:r>
              <a:rPr lang="en-US" altLang="en-US" sz="2300" dirty="0" smtClean="0"/>
              <a:t>		C:   	70 - 79%</a:t>
            </a:r>
          </a:p>
          <a:p>
            <a:pPr eaLnBrk="1" hangingPunct="1">
              <a:lnSpc>
                <a:spcPct val="80000"/>
              </a:lnSpc>
              <a:buFont typeface="Wingdings 2" pitchFamily="18" charset="2"/>
              <a:buNone/>
            </a:pPr>
            <a:r>
              <a:rPr lang="en-US" altLang="en-US" sz="2300" dirty="0" smtClean="0"/>
              <a:t>		F:      	  0 - 69%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u="sng" dirty="0" smtClean="0"/>
              <a:t>Extra Credit/Tutorials</a:t>
            </a:r>
          </a:p>
        </p:txBody>
      </p:sp>
      <p:sp>
        <p:nvSpPr>
          <p:cNvPr id="29699" name="Rectangle 3"/>
          <p:cNvSpPr>
            <a:spLocks noGrp="1"/>
          </p:cNvSpPr>
          <p:nvPr>
            <p:ph type="body" idx="4294967295"/>
          </p:nvPr>
        </p:nvSpPr>
        <p:spPr>
          <a:xfrm>
            <a:off x="301625" y="1905000"/>
            <a:ext cx="8534400" cy="4217988"/>
          </a:xfrm>
        </p:spPr>
        <p:txBody>
          <a:bodyPr/>
          <a:lstStyle/>
          <a:p>
            <a:pPr eaLnBrk="1" hangingPunct="1"/>
            <a:r>
              <a:rPr lang="en-US" altLang="en-US" sz="2400" dirty="0" smtClean="0"/>
              <a:t>There is no extra credit work in this course except when announced by me in advance.</a:t>
            </a:r>
          </a:p>
          <a:p>
            <a:pPr eaLnBrk="1" hangingPunct="1"/>
            <a:endParaRPr lang="en-US" altLang="en-US" sz="2400" dirty="0" smtClean="0"/>
          </a:p>
          <a:p>
            <a:pPr eaLnBrk="1" hangingPunct="1"/>
            <a:r>
              <a:rPr lang="en-US" altLang="en-US" sz="2400" dirty="0"/>
              <a:t>Tutorials are available most mornings from 7:30 – 7:55 and are also available by appointment Monday through Thursday from 3:40 – 4:30.</a:t>
            </a:r>
            <a:endParaRPr lang="en-US" alt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pPr eaLnBrk="1" hangingPunct="1"/>
            <a:r>
              <a:rPr lang="en-US" altLang="en-US" u="sng" dirty="0" smtClean="0"/>
              <a:t>Incomplete/Late work</a:t>
            </a:r>
          </a:p>
        </p:txBody>
      </p:sp>
      <p:sp>
        <p:nvSpPr>
          <p:cNvPr id="25603" name="Rectangle 3"/>
          <p:cNvSpPr>
            <a:spLocks noGrp="1"/>
          </p:cNvSpPr>
          <p:nvPr>
            <p:ph type="body" idx="4294967295"/>
          </p:nvPr>
        </p:nvSpPr>
        <p:spPr/>
        <p:txBody>
          <a:bodyPr>
            <a:normAutofit fontScale="92500" lnSpcReduction="10000"/>
          </a:bodyPr>
          <a:lstStyle/>
          <a:p>
            <a:pPr eaLnBrk="1" hangingPunct="1"/>
            <a:r>
              <a:rPr lang="en-US" altLang="en-US" sz="2000" dirty="0"/>
              <a:t>Late Work will be accepted, but with a penalty</a:t>
            </a:r>
            <a:r>
              <a:rPr lang="en-US" altLang="en-US" sz="2000" dirty="0" smtClean="0"/>
              <a:t>.</a:t>
            </a:r>
          </a:p>
          <a:p>
            <a:pPr eaLnBrk="1" hangingPunct="1"/>
            <a:endParaRPr lang="en-US" altLang="en-US" sz="2000" dirty="0"/>
          </a:p>
          <a:p>
            <a:pPr eaLnBrk="1" hangingPunct="1"/>
            <a:r>
              <a:rPr lang="en-US" altLang="en-US" sz="2000" dirty="0"/>
              <a:t>Assignments are due at the end of the class period unless otherwise noted</a:t>
            </a:r>
            <a:r>
              <a:rPr lang="en-US" altLang="en-US" sz="2000" dirty="0" smtClean="0"/>
              <a:t>.</a:t>
            </a:r>
          </a:p>
          <a:p>
            <a:pPr eaLnBrk="1" hangingPunct="1"/>
            <a:endParaRPr lang="en-US" altLang="en-US" sz="2000" dirty="0"/>
          </a:p>
          <a:p>
            <a:pPr eaLnBrk="1" hangingPunct="1"/>
            <a:r>
              <a:rPr lang="en-US" altLang="en-US" sz="2000" dirty="0"/>
              <a:t>After the class period = -15 points </a:t>
            </a:r>
          </a:p>
          <a:p>
            <a:pPr eaLnBrk="1" hangingPunct="1"/>
            <a:r>
              <a:rPr lang="en-US" altLang="en-US" sz="2000" dirty="0"/>
              <a:t>1 Day late = -20 points</a:t>
            </a:r>
          </a:p>
          <a:p>
            <a:pPr eaLnBrk="1" hangingPunct="1"/>
            <a:r>
              <a:rPr lang="en-US" altLang="en-US" sz="2000" dirty="0"/>
              <a:t>2 days late = -30 points</a:t>
            </a:r>
          </a:p>
          <a:p>
            <a:pPr eaLnBrk="1" hangingPunct="1"/>
            <a:r>
              <a:rPr lang="en-US" altLang="en-US" sz="2000" dirty="0"/>
              <a:t>3 days late = - 40 points</a:t>
            </a:r>
          </a:p>
          <a:p>
            <a:pPr eaLnBrk="1" hangingPunct="1"/>
            <a:r>
              <a:rPr lang="en-US" altLang="en-US" sz="2000" dirty="0"/>
              <a:t>Assignments will not be accepted after 3 </a:t>
            </a:r>
            <a:r>
              <a:rPr lang="en-US" altLang="en-US" sz="2000" dirty="0" smtClean="0"/>
              <a:t>days</a:t>
            </a:r>
          </a:p>
          <a:p>
            <a:pPr eaLnBrk="1" hangingPunct="1"/>
            <a:endParaRPr lang="en-US" altLang="en-US" sz="2000" dirty="0"/>
          </a:p>
          <a:p>
            <a:pPr eaLnBrk="1" hangingPunct="1"/>
            <a:r>
              <a:rPr lang="en-US" altLang="en-US" sz="2000" dirty="0"/>
              <a:t>Students may make up failed assignments that were turned in on time for a maximum score of 70 for a period of one week after the assignment's original due date.  The student’s work must be original not simply copied from another student.</a:t>
            </a:r>
            <a:endParaRPr lang="en-US" alt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smtClean="0"/>
              <a:t>Restroom</a:t>
            </a:r>
          </a:p>
        </p:txBody>
      </p:sp>
      <p:sp>
        <p:nvSpPr>
          <p:cNvPr id="28675" name="Rectangle 3"/>
          <p:cNvSpPr>
            <a:spLocks noGrp="1"/>
          </p:cNvSpPr>
          <p:nvPr>
            <p:ph type="body" idx="4294967295"/>
          </p:nvPr>
        </p:nvSpPr>
        <p:spPr/>
        <p:txBody>
          <a:bodyPr/>
          <a:lstStyle/>
          <a:p>
            <a:pPr eaLnBrk="1" hangingPunct="1"/>
            <a:endParaRPr lang="en-US" altLang="en-US" sz="2400" dirty="0" smtClean="0"/>
          </a:p>
          <a:p>
            <a:pPr eaLnBrk="1" hangingPunct="1"/>
            <a:r>
              <a:rPr lang="en-US" altLang="en-US" sz="2400" dirty="0" smtClean="0"/>
              <a:t>Each student receives one free restroom passes each six weeks; if you do not use a pass during the six weeks it becomes a 100 test grade at the end of the six weeks.</a:t>
            </a:r>
          </a:p>
          <a:p>
            <a:pPr eaLnBrk="1" hangingPunct="1"/>
            <a:endParaRPr lang="en-US" altLang="en-US" sz="2400" dirty="0" smtClean="0"/>
          </a:p>
          <a:p>
            <a:pPr eaLnBrk="1" hangingPunct="1"/>
            <a:r>
              <a:rPr lang="en-US" altLang="en-US" sz="2400" dirty="0" smtClean="0"/>
              <a:t>If you use your pass, you will still be permitted to go to the restroom (except during the first and last ten minutes of class per campus policy), but you may be assigned discipline paragraphs for the class disruption if it becomes a habit.</a:t>
            </a:r>
          </a:p>
          <a:p>
            <a:pPr eaLnBrk="1" hangingPunct="1"/>
            <a:r>
              <a:rPr lang="en-US" altLang="en-US" sz="2400" dirty="0" smtClean="0"/>
              <a:t>Exceptions will be made if medically necessary.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u="sng" smtClean="0"/>
              <a:t>Class Expectations</a:t>
            </a:r>
            <a:r>
              <a:rPr lang="en-US" altLang="en-US" smtClean="0"/>
              <a:t> </a:t>
            </a:r>
          </a:p>
        </p:txBody>
      </p:sp>
      <p:sp>
        <p:nvSpPr>
          <p:cNvPr id="31747" name="Rectangle 3"/>
          <p:cNvSpPr>
            <a:spLocks noGrp="1"/>
          </p:cNvSpPr>
          <p:nvPr>
            <p:ph type="body" idx="4294967295"/>
          </p:nvPr>
        </p:nvSpPr>
        <p:spPr>
          <a:xfrm>
            <a:off x="301625" y="1524000"/>
            <a:ext cx="8534400" cy="4953000"/>
          </a:xfrm>
        </p:spPr>
        <p:txBody>
          <a:bodyPr/>
          <a:lstStyle/>
          <a:p>
            <a:pPr eaLnBrk="1" hangingPunct="1"/>
            <a:endParaRPr lang="en-US" altLang="en-US" sz="2400" b="1" dirty="0" smtClean="0"/>
          </a:p>
          <a:p>
            <a:pPr eaLnBrk="1" hangingPunct="1"/>
            <a:r>
              <a:rPr lang="en-US" altLang="en-US" sz="2400" b="1" dirty="0" smtClean="0"/>
              <a:t>Be Respectful  </a:t>
            </a:r>
            <a:endParaRPr lang="en-US" altLang="en-US" sz="2400" dirty="0" smtClean="0"/>
          </a:p>
          <a:p>
            <a:pPr eaLnBrk="1" hangingPunct="1">
              <a:buNone/>
            </a:pPr>
            <a:r>
              <a:rPr lang="en-US" altLang="en-US" sz="2400" dirty="0" smtClean="0"/>
              <a:t>	</a:t>
            </a:r>
            <a:r>
              <a:rPr lang="en-US" altLang="en-US" sz="2400" dirty="0"/>
              <a:t>Respect yourself, your classmates, me, and the classroom. No put-downs are allowed, even if you’re joking. Keep your hands to yourself. Use appropriate language, and keep the classroom </a:t>
            </a:r>
            <a:r>
              <a:rPr lang="en-US" altLang="en-US" sz="2400" dirty="0" smtClean="0"/>
              <a:t>clean. </a:t>
            </a:r>
            <a:endParaRPr lang="en-US" altLang="en-US" sz="2400" b="1" dirty="0" smtClean="0"/>
          </a:p>
          <a:p>
            <a:pPr eaLnBrk="1" hangingPunct="1"/>
            <a:r>
              <a:rPr lang="en-US" altLang="en-US" sz="2400" b="1" dirty="0" smtClean="0"/>
              <a:t>Be Responsible  </a:t>
            </a:r>
            <a:endParaRPr lang="en-US" altLang="en-US" sz="2400" dirty="0"/>
          </a:p>
          <a:p>
            <a:pPr eaLnBrk="1" hangingPunct="1">
              <a:buNone/>
            </a:pPr>
            <a:r>
              <a:rPr lang="en-US" altLang="en-US" sz="2400" dirty="0" smtClean="0"/>
              <a:t>	Come </a:t>
            </a:r>
            <a:r>
              <a:rPr lang="en-US" altLang="en-US" sz="2400" dirty="0"/>
              <a:t>to class, and be on time. Make sure you are inside the classroom when the tardy bell rings. The school attendance and tardy </a:t>
            </a:r>
            <a:r>
              <a:rPr lang="en-US" altLang="en-US" sz="2400" dirty="0" smtClean="0"/>
              <a:t>policies </a:t>
            </a:r>
            <a:r>
              <a:rPr lang="en-US" altLang="en-US" sz="2400" dirty="0"/>
              <a:t>will be enforced, and grades may </a:t>
            </a:r>
            <a:r>
              <a:rPr lang="en-US" altLang="en-US" sz="2400" dirty="0" smtClean="0"/>
              <a:t>suffer if </a:t>
            </a:r>
            <a:r>
              <a:rPr lang="en-US" altLang="en-US" sz="2400" dirty="0"/>
              <a:t>you miss too much class. If you must miss class, </a:t>
            </a:r>
            <a:r>
              <a:rPr lang="en-US" altLang="en-US" sz="2400" dirty="0" smtClean="0"/>
              <a:t>make up the work you missed.</a:t>
            </a:r>
            <a:br>
              <a:rPr lang="en-US" altLang="en-US" sz="2400" dirty="0" smtClean="0"/>
            </a:br>
            <a:r>
              <a:rPr lang="en-US" altLang="en-US" dirty="0" smtClean="0"/>
              <a:t/>
            </a:r>
            <a:br>
              <a:rPr lang="en-US" altLang="en-US" dirty="0" smtClean="0"/>
            </a:br>
            <a:endParaRPr lang="en-US" alt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p:txBody>
          <a:bodyPr/>
          <a:lstStyle/>
          <a:p>
            <a:pPr eaLnBrk="1" hangingPunct="1"/>
            <a:r>
              <a:rPr lang="en-US" altLang="en-US" u="sng" smtClean="0"/>
              <a:t>Class Expectations</a:t>
            </a:r>
            <a:r>
              <a:rPr lang="en-US" altLang="en-US" smtClean="0"/>
              <a:t> </a:t>
            </a:r>
          </a:p>
        </p:txBody>
      </p:sp>
      <p:sp>
        <p:nvSpPr>
          <p:cNvPr id="32771" name="Rectangle 3"/>
          <p:cNvSpPr>
            <a:spLocks noGrp="1"/>
          </p:cNvSpPr>
          <p:nvPr>
            <p:ph type="body" idx="4294967295"/>
          </p:nvPr>
        </p:nvSpPr>
        <p:spPr/>
        <p:txBody>
          <a:bodyPr/>
          <a:lstStyle/>
          <a:p>
            <a:pPr eaLnBrk="1" hangingPunct="1">
              <a:lnSpc>
                <a:spcPct val="90000"/>
              </a:lnSpc>
            </a:pPr>
            <a:r>
              <a:rPr lang="en-US" altLang="en-US" sz="2400" b="1" dirty="0" smtClean="0"/>
              <a:t>Be Ready to Learn.</a:t>
            </a:r>
            <a:endParaRPr lang="en-US" altLang="en-US" sz="2400" dirty="0" smtClean="0"/>
          </a:p>
          <a:p>
            <a:pPr eaLnBrk="1" hangingPunct="1">
              <a:lnSpc>
                <a:spcPct val="90000"/>
              </a:lnSpc>
              <a:buNone/>
            </a:pPr>
            <a:r>
              <a:rPr lang="en-US" altLang="en-US" sz="2400" dirty="0" smtClean="0"/>
              <a:t>	</a:t>
            </a:r>
            <a:r>
              <a:rPr lang="en-US" sz="2400" dirty="0"/>
              <a:t>​Stay in your assigned seat, pay attention and work quietly; personal electronic devices, such as phones, are </a:t>
            </a:r>
            <a:r>
              <a:rPr lang="en-US" sz="2400" b="1" u="sng" dirty="0"/>
              <a:t>not</a:t>
            </a:r>
            <a:r>
              <a:rPr lang="en-US" sz="2400" dirty="0"/>
              <a:t> permitted to be used in class, and they will be taken up if they are. This has always been my policy; </a:t>
            </a:r>
            <a:r>
              <a:rPr lang="en-US" sz="2400" dirty="0" smtClean="0"/>
              <a:t>it </a:t>
            </a:r>
            <a:r>
              <a:rPr lang="en-US" sz="2400" dirty="0"/>
              <a:t>is campus policy as </a:t>
            </a:r>
            <a:r>
              <a:rPr lang="en-US" sz="2400" dirty="0" smtClean="0"/>
              <a:t>well</a:t>
            </a:r>
            <a:r>
              <a:rPr lang="en-US" altLang="en-US" sz="2400" dirty="0" smtClean="0"/>
              <a:t>.</a:t>
            </a:r>
            <a:endParaRPr lang="en-US" altLang="en-US" sz="2400" b="1" dirty="0" smtClean="0"/>
          </a:p>
          <a:p>
            <a:pPr eaLnBrk="1" hangingPunct="1">
              <a:lnSpc>
                <a:spcPct val="90000"/>
              </a:lnSpc>
            </a:pPr>
            <a:endParaRPr lang="en-US" altLang="en-US" sz="2400" b="1" dirty="0" smtClean="0"/>
          </a:p>
          <a:p>
            <a:pPr eaLnBrk="1" hangingPunct="1">
              <a:lnSpc>
                <a:spcPct val="90000"/>
              </a:lnSpc>
            </a:pPr>
            <a:r>
              <a:rPr lang="en-US" altLang="en-US" sz="2400" b="1" dirty="0" smtClean="0"/>
              <a:t>Do the RIGHT Thing.</a:t>
            </a:r>
            <a:endParaRPr lang="en-US" altLang="en-US" sz="2400" dirty="0" smtClean="0"/>
          </a:p>
          <a:p>
            <a:pPr eaLnBrk="1" hangingPunct="1">
              <a:lnSpc>
                <a:spcPct val="90000"/>
              </a:lnSpc>
              <a:buNone/>
            </a:pPr>
            <a:r>
              <a:rPr lang="en-US" altLang="en-US" sz="2400" dirty="0" smtClean="0"/>
              <a:t>	</a:t>
            </a:r>
            <a:r>
              <a:rPr lang="en-US" sz="2400" dirty="0"/>
              <a:t>Be honest; have integrity. Do your own work. Stay positive; ask </a:t>
            </a:r>
            <a:r>
              <a:rPr lang="en-US" sz="2400" dirty="0" smtClean="0"/>
              <a:t>yourself, </a:t>
            </a:r>
            <a:r>
              <a:rPr lang="en-US" sz="2400" dirty="0"/>
              <a:t>how can I do better?  If you need to attend tutorials or spend more time studying outside of class, do so. Don’t make excuses and don't take shortcuts</a:t>
            </a:r>
            <a:r>
              <a:rPr lang="en-US" alt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pPr eaLnBrk="1" hangingPunct="1"/>
            <a:r>
              <a:rPr lang="en-US" altLang="en-US" u="sng" smtClean="0"/>
              <a:t>Consequences</a:t>
            </a:r>
          </a:p>
        </p:txBody>
      </p:sp>
      <p:sp>
        <p:nvSpPr>
          <p:cNvPr id="33795" name="Rectangle 3"/>
          <p:cNvSpPr>
            <a:spLocks noGrp="1"/>
          </p:cNvSpPr>
          <p:nvPr>
            <p:ph type="body" idx="4294967295"/>
          </p:nvPr>
        </p:nvSpPr>
        <p:spPr>
          <a:xfrm>
            <a:off x="301625" y="1676400"/>
            <a:ext cx="8534400" cy="4648200"/>
          </a:xfrm>
        </p:spPr>
        <p:txBody>
          <a:bodyPr/>
          <a:lstStyle/>
          <a:p>
            <a:pPr eaLnBrk="1" hangingPunct="1">
              <a:lnSpc>
                <a:spcPct val="80000"/>
              </a:lnSpc>
            </a:pPr>
            <a:r>
              <a:rPr lang="en-US" altLang="en-US" sz="2400" dirty="0" smtClean="0"/>
              <a:t>The following consequences will be applied for conduct violations:</a:t>
            </a:r>
          </a:p>
          <a:p>
            <a:pPr eaLnBrk="1" hangingPunct="1">
              <a:lnSpc>
                <a:spcPct val="80000"/>
              </a:lnSpc>
            </a:pPr>
            <a:endParaRPr lang="en-US" altLang="en-US" sz="2400" dirty="0" smtClean="0"/>
          </a:p>
          <a:p>
            <a:pPr eaLnBrk="1" hangingPunct="1">
              <a:lnSpc>
                <a:spcPct val="80000"/>
              </a:lnSpc>
              <a:buNone/>
            </a:pPr>
            <a:r>
              <a:rPr lang="en-US" altLang="en-US" sz="2400" dirty="0" smtClean="0"/>
              <a:t>	</a:t>
            </a:r>
            <a:r>
              <a:rPr lang="en-US" sz="2400" dirty="0">
                <a:solidFill>
                  <a:srgbClr val="000000"/>
                </a:solidFill>
                <a:latin typeface="Open Sans"/>
              </a:rPr>
              <a:t>1. Verbal Warning</a:t>
            </a:r>
            <a:r>
              <a:rPr lang="en-US" sz="2400" dirty="0"/>
              <a:t/>
            </a:r>
            <a:br>
              <a:rPr lang="en-US" sz="2400" dirty="0"/>
            </a:br>
            <a:r>
              <a:rPr lang="en-US" sz="2400" dirty="0">
                <a:solidFill>
                  <a:srgbClr val="000000"/>
                </a:solidFill>
                <a:latin typeface="Open Sans"/>
              </a:rPr>
              <a:t>2. Verbal Warning; Teacher-Student Conference</a:t>
            </a:r>
            <a:r>
              <a:rPr lang="en-US" sz="2400" dirty="0"/>
              <a:t/>
            </a:r>
            <a:br>
              <a:rPr lang="en-US" sz="2400" dirty="0"/>
            </a:br>
            <a:r>
              <a:rPr lang="en-US" sz="2400" dirty="0">
                <a:solidFill>
                  <a:srgbClr val="000000"/>
                </a:solidFill>
                <a:latin typeface="Open Sans"/>
              </a:rPr>
              <a:t>3. Discipline Paragraphs and Parent Contact</a:t>
            </a:r>
            <a:r>
              <a:rPr lang="en-US" sz="2400" dirty="0"/>
              <a:t/>
            </a:r>
            <a:br>
              <a:rPr lang="en-US" sz="2400" dirty="0"/>
            </a:br>
            <a:r>
              <a:rPr lang="en-US" sz="2400" dirty="0">
                <a:solidFill>
                  <a:srgbClr val="000000"/>
                </a:solidFill>
                <a:latin typeface="Open Sans"/>
              </a:rPr>
              <a:t>4. Teacher-Parent Conference (letter, email, or phone call)</a:t>
            </a:r>
            <a:r>
              <a:rPr lang="en-US" sz="2400" dirty="0"/>
              <a:t/>
            </a:r>
            <a:br>
              <a:rPr lang="en-US" sz="2400" dirty="0"/>
            </a:br>
            <a:r>
              <a:rPr lang="en-US" sz="2400" dirty="0">
                <a:solidFill>
                  <a:srgbClr val="000000"/>
                </a:solidFill>
                <a:latin typeface="Open Sans"/>
              </a:rPr>
              <a:t>​5. Office Referral </a:t>
            </a:r>
            <a:endParaRPr lang="en-US" sz="2400" dirty="0" smtClean="0">
              <a:solidFill>
                <a:srgbClr val="000000"/>
              </a:solidFill>
              <a:latin typeface="Open Sans"/>
            </a:endParaRPr>
          </a:p>
          <a:p>
            <a:pPr eaLnBrk="1" hangingPunct="1">
              <a:lnSpc>
                <a:spcPct val="80000"/>
              </a:lnSpc>
              <a:buNone/>
            </a:pPr>
            <a:endParaRPr lang="en-US" altLang="en-US" sz="2400" dirty="0">
              <a:solidFill>
                <a:srgbClr val="000000"/>
              </a:solidFill>
              <a:latin typeface="Open Sans"/>
            </a:endParaRPr>
          </a:p>
          <a:p>
            <a:pPr eaLnBrk="1" hangingPunct="1">
              <a:lnSpc>
                <a:spcPct val="80000"/>
              </a:lnSpc>
              <a:buNone/>
            </a:pPr>
            <a:r>
              <a:rPr lang="en-US" altLang="en-US" sz="2400" dirty="0" smtClean="0">
                <a:solidFill>
                  <a:srgbClr val="000000"/>
                </a:solidFill>
                <a:latin typeface="Open Sans"/>
              </a:rPr>
              <a:t>	</a:t>
            </a:r>
            <a:r>
              <a:rPr lang="en-US" altLang="en-US" sz="2400" dirty="0" smtClean="0"/>
              <a:t>This is a demanding class; we work too hard for any distractions.  If a student can’t behave, he or she will be removed from class.  If a student persistently misbehaves, he or she may be placed in ISS or AEP for the duration of the semester.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p:txBody>
          <a:bodyPr/>
          <a:lstStyle/>
          <a:p>
            <a:pPr eaLnBrk="1" hangingPunct="1"/>
            <a:r>
              <a:rPr lang="en-US" altLang="en-US" smtClean="0"/>
              <a:t>Class Motto:</a:t>
            </a:r>
          </a:p>
        </p:txBody>
      </p:sp>
      <p:sp>
        <p:nvSpPr>
          <p:cNvPr id="34819" name="Rectangle 3"/>
          <p:cNvSpPr>
            <a:spLocks noGrp="1"/>
          </p:cNvSpPr>
          <p:nvPr>
            <p:ph type="body" idx="4294967295"/>
          </p:nvPr>
        </p:nvSpPr>
        <p:spPr/>
        <p:txBody>
          <a:bodyPr/>
          <a:lstStyle/>
          <a:p>
            <a:pPr eaLnBrk="1" hangingPunct="1"/>
            <a:r>
              <a:rPr lang="en-US" altLang="en-US" sz="2400" dirty="0" smtClean="0"/>
              <a:t>“</a:t>
            </a:r>
            <a:r>
              <a:rPr lang="en-US" altLang="en-US" sz="2400" smtClean="0"/>
              <a:t>Never Give Up!”</a:t>
            </a:r>
            <a:endParaRPr lang="en-US" altLang="en-US" sz="2400" dirty="0" smtClean="0"/>
          </a:p>
          <a:p>
            <a:pPr eaLnBrk="1" hangingPunct="1"/>
            <a:endParaRPr lang="en-US" altLang="en-US" sz="2400" dirty="0" smtClean="0"/>
          </a:p>
          <a:p>
            <a:pPr eaLnBrk="1" hangingPunct="1"/>
            <a:r>
              <a:rPr lang="en-US" altLang="en-US" sz="2400" dirty="0" smtClean="0"/>
              <a:t>At times learning can be frustrating. Don’t get discouraged. Learning is difficult; if you don’t find yourself struggling with an idea or concept, then you probably aren’t learning very much.</a:t>
            </a:r>
          </a:p>
          <a:p>
            <a:pPr eaLnBrk="1" hangingPunct="1"/>
            <a:endParaRPr lang="en-US" altLang="en-US" sz="2400" dirty="0" smtClean="0"/>
          </a:p>
          <a:p>
            <a:pPr eaLnBrk="1" hangingPunct="1"/>
            <a:r>
              <a:rPr lang="en-US" altLang="en-US" sz="2400" dirty="0" smtClean="0"/>
              <a:t>Never forget that I and your other teachers are here for you; if you need help, ask for it.</a:t>
            </a:r>
          </a:p>
          <a:p>
            <a:pPr eaLnBrk="1" hangingPunct="1"/>
            <a:endParaRPr lang="en-US" altLang="en-US" sz="2400" dirty="0" smtClean="0"/>
          </a:p>
          <a:p>
            <a:pPr eaLnBrk="1" hangingPunct="1"/>
            <a:r>
              <a:rPr lang="en-US" altLang="en-US" sz="2400" dirty="0"/>
              <a:t>L</a:t>
            </a:r>
            <a:r>
              <a:rPr lang="en-US" altLang="en-US" sz="2400" dirty="0" smtClean="0"/>
              <a:t>ets have a great rest of the year!</a:t>
            </a:r>
          </a:p>
          <a:p>
            <a:pPr eaLnBrk="1" hangingPunct="1">
              <a:buFont typeface="Wingdings 2" pitchFamily="18" charset="2"/>
              <a:buNone/>
            </a:pPr>
            <a:endParaRPr lang="en-US" altLang="en-US" dirty="0" smtClean="0"/>
          </a:p>
          <a:p>
            <a:pPr eaLnBrk="1" hangingPunct="1">
              <a:buFont typeface="Wingdings 2" pitchFamily="18" charset="2"/>
              <a:buNone/>
            </a:pPr>
            <a:endParaRPr lang="en-US" altLang="en-US" dirty="0" smtClean="0"/>
          </a:p>
          <a:p>
            <a:pPr eaLnBrk="1" hangingPunct="1">
              <a:buFont typeface="Wingdings 2" pitchFamily="18" charset="2"/>
              <a:buNone/>
            </a:pPr>
            <a:endParaRPr lang="en-US" altLang="en-US" dirty="0" smtClean="0"/>
          </a:p>
          <a:p>
            <a:pPr eaLnBrk="1" hangingPunct="1">
              <a:buFont typeface="Wingdings 2" pitchFamily="18" charset="2"/>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solidFill>
                  <a:srgbClr val="7B9899"/>
                </a:solidFill>
              </a:rPr>
              <a:t>Course Description</a:t>
            </a:r>
          </a:p>
        </p:txBody>
      </p:sp>
      <p:sp>
        <p:nvSpPr>
          <p:cNvPr id="3" name="Content Placeholder 2"/>
          <p:cNvSpPr>
            <a:spLocks noGrp="1"/>
          </p:cNvSpPr>
          <p:nvPr>
            <p:ph sz="quarter" idx="1"/>
          </p:nvPr>
        </p:nvSpPr>
        <p:spPr>
          <a:xfrm>
            <a:off x="301625" y="1524000"/>
            <a:ext cx="8537575" cy="4800599"/>
          </a:xfrm>
        </p:spPr>
        <p:txBody>
          <a:bodyPr>
            <a:normAutofit lnSpcReduction="10000"/>
          </a:bodyPr>
          <a:lstStyle/>
          <a:p>
            <a:pPr eaLnBrk="1" hangingPunct="1">
              <a:lnSpc>
                <a:spcPct val="90000"/>
              </a:lnSpc>
            </a:pPr>
            <a:r>
              <a:rPr lang="en-US" altLang="en-US" sz="2400" dirty="0" smtClean="0"/>
              <a:t>This course provides an overview of the entire history of humankind from ancient times to the present.</a:t>
            </a:r>
          </a:p>
          <a:p>
            <a:pPr eaLnBrk="1" hangingPunct="1">
              <a:lnSpc>
                <a:spcPct val="90000"/>
              </a:lnSpc>
            </a:pPr>
            <a:endParaRPr lang="en-US" altLang="en-US" sz="2400" dirty="0" smtClean="0"/>
          </a:p>
          <a:p>
            <a:pPr eaLnBrk="1" hangingPunct="1">
              <a:lnSpc>
                <a:spcPct val="90000"/>
              </a:lnSpc>
            </a:pPr>
            <a:r>
              <a:rPr lang="en-US" altLang="en-US" sz="2400" dirty="0" smtClean="0"/>
              <a:t>Geography and its impact on people and events is a major theme. </a:t>
            </a:r>
          </a:p>
          <a:p>
            <a:pPr eaLnBrk="1" hangingPunct="1">
              <a:lnSpc>
                <a:spcPct val="90000"/>
              </a:lnSpc>
            </a:pPr>
            <a:endParaRPr lang="en-US" altLang="en-US" sz="2400" dirty="0" smtClean="0"/>
          </a:p>
          <a:p>
            <a:pPr eaLnBrk="1" hangingPunct="1">
              <a:lnSpc>
                <a:spcPct val="90000"/>
              </a:lnSpc>
            </a:pPr>
            <a:r>
              <a:rPr lang="en-US" altLang="en-US" sz="2400" dirty="0" smtClean="0"/>
              <a:t>We will study the significant people, events, and issues that have shaped society as we know it.</a:t>
            </a:r>
          </a:p>
          <a:p>
            <a:pPr eaLnBrk="1" hangingPunct="1">
              <a:lnSpc>
                <a:spcPct val="90000"/>
              </a:lnSpc>
            </a:pPr>
            <a:endParaRPr lang="en-US" altLang="en-US" sz="2400" dirty="0" smtClean="0"/>
          </a:p>
          <a:p>
            <a:pPr eaLnBrk="1" hangingPunct="1">
              <a:lnSpc>
                <a:spcPct val="90000"/>
              </a:lnSpc>
            </a:pPr>
            <a:r>
              <a:rPr lang="en-US" altLang="en-US" sz="2400" dirty="0" smtClean="0"/>
              <a:t>In addition, we will examine the history and impact of major religious and philosophical traditions, analyze the connections between major developments in science and technology and the growth of industrial economies.</a:t>
            </a:r>
          </a:p>
        </p:txBody>
      </p:sp>
    </p:spTree>
    <p:custDataLst>
      <p:tags r:id="rId1"/>
    </p:custDataLst>
  </p:cSld>
  <p:clrMapOvr>
    <a:masterClrMapping/>
  </p:clrMapOvr>
  <p:transition advTm="2740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solidFill>
                  <a:srgbClr val="7B9899"/>
                </a:solidFill>
              </a:rPr>
              <a:t>Course Description</a:t>
            </a:r>
          </a:p>
        </p:txBody>
      </p:sp>
      <p:sp>
        <p:nvSpPr>
          <p:cNvPr id="3" name="Content Placeholder 2"/>
          <p:cNvSpPr>
            <a:spLocks noGrp="1"/>
          </p:cNvSpPr>
          <p:nvPr>
            <p:ph sz="quarter" idx="1"/>
          </p:nvPr>
        </p:nvSpPr>
        <p:spPr>
          <a:xfrm>
            <a:off x="301625" y="1527175"/>
            <a:ext cx="8504238" cy="4572000"/>
          </a:xfrm>
        </p:spPr>
        <p:txBody>
          <a:bodyPr>
            <a:normAutofit fontScale="92500" lnSpcReduction="20000"/>
          </a:bodyPr>
          <a:lstStyle/>
          <a:p>
            <a:pPr eaLnBrk="1" hangingPunct="1">
              <a:lnSpc>
                <a:spcPct val="90000"/>
              </a:lnSpc>
            </a:pPr>
            <a:endParaRPr lang="en-US" altLang="en-US" sz="2400" dirty="0" smtClean="0"/>
          </a:p>
          <a:p>
            <a:pPr eaLnBrk="1" hangingPunct="1">
              <a:lnSpc>
                <a:spcPct val="90000"/>
              </a:lnSpc>
            </a:pPr>
            <a:r>
              <a:rPr lang="en-US" altLang="en-US" sz="2400" dirty="0" smtClean="0"/>
              <a:t>Students will use a variety of interdisciplinary sources, both primary and secondary, such as biographies, autobiographies, novels, speeches and letters, poetry, music, and works of art to support their study</a:t>
            </a:r>
            <a:r>
              <a:rPr lang="en-US" altLang="en-US" sz="2400" dirty="0" smtClean="0"/>
              <a:t>.</a:t>
            </a:r>
            <a:endParaRPr lang="en-US" dirty="0"/>
          </a:p>
          <a:p>
            <a:pPr marL="0" indent="0" algn="ctr">
              <a:buNone/>
            </a:pPr>
            <a:r>
              <a:rPr lang="en-US" b="1" dirty="0" smtClean="0"/>
              <a:t>Curriculum </a:t>
            </a:r>
            <a:r>
              <a:rPr lang="en-US" b="1" dirty="0"/>
              <a:t>and Textbooks: </a:t>
            </a:r>
            <a:endParaRPr lang="en-US" dirty="0" smtClean="0"/>
          </a:p>
          <a:p>
            <a:r>
              <a:rPr lang="en-US" dirty="0" smtClean="0"/>
              <a:t>McGraw </a:t>
            </a:r>
            <a:r>
              <a:rPr lang="en-US" dirty="0"/>
              <a:t>Hill - World History, </a:t>
            </a:r>
            <a:r>
              <a:rPr lang="en-US" dirty="0" smtClean="0"/>
              <a:t>Texas This </a:t>
            </a:r>
            <a:r>
              <a:rPr lang="en-US" dirty="0"/>
              <a:t>is an on-line textbook. Students will be able to access their text here: </a:t>
            </a:r>
            <a:r>
              <a:rPr lang="en-US" dirty="0">
                <a:hlinkClick r:id="rId3"/>
              </a:rPr>
              <a:t>https://</a:t>
            </a:r>
            <a:r>
              <a:rPr lang="en-US" dirty="0" smtClean="0">
                <a:hlinkClick r:id="rId3"/>
              </a:rPr>
              <a:t>connected.mcgraw-hill.com</a:t>
            </a:r>
            <a:endParaRPr lang="en-US" dirty="0" smtClean="0"/>
          </a:p>
          <a:p>
            <a:endParaRPr lang="en-US" dirty="0" smtClean="0"/>
          </a:p>
          <a:p>
            <a:r>
              <a:rPr lang="en-US" altLang="en-US" sz="2400" dirty="0"/>
              <a:t>In addition to the text, we will be using various electronic and text resources in our study of world history. This course will also require students to complete several independent projects throughout the year. These projects will be discussed in more detail when assigned</a:t>
            </a:r>
            <a:endParaRPr lang="en-US" altLang="en-US" sz="2400" dirty="0" smtClean="0"/>
          </a:p>
          <a:p>
            <a:pPr marL="0" indent="0" eaLnBrk="1" hangingPunct="1">
              <a:lnSpc>
                <a:spcPct val="90000"/>
              </a:lnSpc>
              <a:buNone/>
            </a:pPr>
            <a:endParaRPr lang="en-US" altLang="en-US" sz="2400" dirty="0" smtClean="0"/>
          </a:p>
        </p:txBody>
      </p:sp>
    </p:spTree>
    <p:custDataLst>
      <p:tags r:id="rId1"/>
    </p:custDataLst>
  </p:cSld>
  <p:clrMapOvr>
    <a:masterClrMapping/>
  </p:clrMapOvr>
  <p:transition advTm="251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1625" y="0"/>
            <a:ext cx="8537575" cy="990600"/>
          </a:xfrm>
        </p:spPr>
        <p:txBody>
          <a:bodyPr/>
          <a:lstStyle/>
          <a:p>
            <a:pPr eaLnBrk="1" hangingPunct="1">
              <a:defRPr/>
            </a:pPr>
            <a:r>
              <a:rPr lang="en-US" sz="3200" dirty="0" smtClean="0">
                <a:solidFill>
                  <a:srgbClr val="7B9899"/>
                </a:solidFill>
              </a:rPr>
              <a:t>Class Materials</a:t>
            </a:r>
            <a:r>
              <a:rPr lang="en-US" dirty="0" smtClean="0">
                <a:solidFill>
                  <a:srgbClr val="7B9899"/>
                </a:solidFill>
              </a:rPr>
              <a:t/>
            </a:r>
            <a:br>
              <a:rPr lang="en-US" dirty="0" smtClean="0">
                <a:solidFill>
                  <a:srgbClr val="7B9899"/>
                </a:solidFill>
              </a:rPr>
            </a:br>
            <a:r>
              <a:rPr lang="en-US" sz="1600" b="1" dirty="0" smtClean="0"/>
              <a:t>Students will need the following supplies by Thursday, January</a:t>
            </a:r>
            <a:r>
              <a:rPr lang="en-US" sz="1600" b="1" dirty="0"/>
              <a:t> </a:t>
            </a:r>
            <a:r>
              <a:rPr lang="en-US" sz="1600" b="1" dirty="0" smtClean="0"/>
              <a:t>11, 2019:</a:t>
            </a:r>
            <a:endParaRPr lang="en-US" sz="1600" dirty="0" smtClean="0">
              <a:solidFill>
                <a:srgbClr val="7B9899"/>
              </a:solidFill>
            </a:endParaRPr>
          </a:p>
        </p:txBody>
      </p:sp>
      <p:sp>
        <p:nvSpPr>
          <p:cNvPr id="15363" name="Content Placeholder 2"/>
          <p:cNvSpPr>
            <a:spLocks noGrp="1"/>
          </p:cNvSpPr>
          <p:nvPr>
            <p:ph sz="quarter" idx="1"/>
          </p:nvPr>
        </p:nvSpPr>
        <p:spPr>
          <a:xfrm>
            <a:off x="457200" y="1752600"/>
            <a:ext cx="8229600" cy="4572000"/>
          </a:xfrm>
        </p:spPr>
        <p:txBody>
          <a:bodyPr>
            <a:normAutofit fontScale="85000" lnSpcReduction="10000"/>
          </a:bodyPr>
          <a:lstStyle/>
          <a:p>
            <a:pPr marL="0" indent="0">
              <a:buNone/>
            </a:pPr>
            <a:r>
              <a:rPr lang="en-US" altLang="en-US" sz="2400" b="1" u="sng" dirty="0" smtClean="0"/>
              <a:t>Required Class Supplies</a:t>
            </a:r>
            <a:r>
              <a:rPr lang="en-US" altLang="en-US" sz="2400" dirty="0" smtClean="0"/>
              <a:t>:</a:t>
            </a:r>
          </a:p>
          <a:p>
            <a:pPr marL="0" indent="0">
              <a:buNone/>
            </a:pPr>
            <a:r>
              <a:rPr lang="en-US" altLang="en-US" sz="2400" dirty="0" smtClean="0"/>
              <a:t/>
            </a:r>
            <a:br>
              <a:rPr lang="en-US" altLang="en-US" sz="2400" dirty="0" smtClean="0"/>
            </a:br>
            <a:r>
              <a:rPr lang="en-US" altLang="en-US" sz="2400" dirty="0" smtClean="0"/>
              <a:t>* a three 0r five subject </a:t>
            </a:r>
            <a:r>
              <a:rPr lang="en-US" altLang="en-US" sz="2400" dirty="0" smtClean="0">
                <a:solidFill>
                  <a:srgbClr val="FF0000"/>
                </a:solidFill>
              </a:rPr>
              <a:t>8 </a:t>
            </a:r>
            <a:r>
              <a:rPr lang="en-US" altLang="en-US" sz="2400" baseline="30000" dirty="0" smtClean="0">
                <a:solidFill>
                  <a:srgbClr val="FF0000"/>
                </a:solidFill>
              </a:rPr>
              <a:t>1</a:t>
            </a:r>
            <a:r>
              <a:rPr lang="en-US" altLang="en-US" sz="2400" dirty="0" smtClean="0">
                <a:solidFill>
                  <a:srgbClr val="FF0000"/>
                </a:solidFill>
              </a:rPr>
              <a:t>/</a:t>
            </a:r>
            <a:r>
              <a:rPr lang="en-US" altLang="en-US" sz="2400" baseline="-25000" dirty="0" smtClean="0">
                <a:solidFill>
                  <a:srgbClr val="FF0000"/>
                </a:solidFill>
              </a:rPr>
              <a:t>2</a:t>
            </a:r>
            <a:r>
              <a:rPr lang="en-US" altLang="en-US" sz="2400" dirty="0" smtClean="0">
                <a:solidFill>
                  <a:srgbClr val="FF0000"/>
                </a:solidFill>
              </a:rPr>
              <a:t> x 11 inch college-ruled </a:t>
            </a:r>
            <a:r>
              <a:rPr lang="en-US" altLang="en-US" sz="2400" dirty="0" smtClean="0"/>
              <a:t>spiral with pockets (exclusively for </a:t>
            </a:r>
            <a:r>
              <a:rPr lang="en-US" altLang="en-US" sz="2400" dirty="0" smtClean="0"/>
              <a:t>World History</a:t>
            </a:r>
            <a:r>
              <a:rPr lang="en-US" altLang="en-US" sz="2400" dirty="0" smtClean="0"/>
              <a:t>)</a:t>
            </a:r>
            <a:endParaRPr lang="en-US" altLang="en-US" sz="2400" dirty="0" smtClean="0"/>
          </a:p>
          <a:p>
            <a:pPr marL="0" indent="0">
              <a:lnSpc>
                <a:spcPct val="150000"/>
              </a:lnSpc>
              <a:buNone/>
            </a:pPr>
            <a:r>
              <a:rPr lang="en-US" altLang="en-US" sz="2400" dirty="0" smtClean="0"/>
              <a:t>*a </a:t>
            </a:r>
            <a:r>
              <a:rPr lang="en-US" altLang="en-US" sz="2400" dirty="0" smtClean="0"/>
              <a:t>black pen and a #2 </a:t>
            </a:r>
            <a:r>
              <a:rPr lang="en-US" altLang="en-US" sz="2400" dirty="0" smtClean="0"/>
              <a:t>pencil</a:t>
            </a:r>
          </a:p>
          <a:p>
            <a:pPr marL="0" indent="0">
              <a:lnSpc>
                <a:spcPct val="150000"/>
              </a:lnSpc>
              <a:buNone/>
            </a:pPr>
            <a:r>
              <a:rPr lang="en-US" altLang="en-US" sz="2400" dirty="0"/>
              <a:t>* m</a:t>
            </a:r>
            <a:r>
              <a:rPr lang="en-US" altLang="en-US" sz="2400" dirty="0" smtClean="0"/>
              <a:t>ap colors</a:t>
            </a:r>
            <a:endParaRPr lang="en-US" altLang="en-US" sz="2400" dirty="0"/>
          </a:p>
          <a:p>
            <a:pPr marL="0" indent="0">
              <a:lnSpc>
                <a:spcPct val="150000"/>
              </a:lnSpc>
              <a:buNone/>
            </a:pPr>
            <a:r>
              <a:rPr lang="en-US" altLang="en-US" sz="2400" dirty="0" smtClean="0"/>
              <a:t>* </a:t>
            </a:r>
            <a:r>
              <a:rPr lang="en-US" altLang="en-US" sz="2400" dirty="0"/>
              <a:t>g</a:t>
            </a:r>
            <a:r>
              <a:rPr lang="en-US" altLang="en-US" sz="2400" dirty="0" smtClean="0"/>
              <a:t>lue sticks</a:t>
            </a:r>
            <a:endParaRPr lang="en-US" altLang="en-US" sz="2400" dirty="0" smtClean="0"/>
          </a:p>
          <a:p>
            <a:pPr marL="0" indent="0">
              <a:lnSpc>
                <a:spcPct val="150000"/>
              </a:lnSpc>
              <a:buNone/>
            </a:pPr>
            <a:r>
              <a:rPr lang="en-US" altLang="en-US" sz="2400" dirty="0" smtClean="0"/>
              <a:t>* a package of </a:t>
            </a:r>
            <a:r>
              <a:rPr lang="en-US" altLang="en-US" sz="2400" dirty="0" smtClean="0">
                <a:solidFill>
                  <a:srgbClr val="FF0000"/>
                </a:solidFill>
              </a:rPr>
              <a:t>8 </a:t>
            </a:r>
            <a:r>
              <a:rPr lang="en-US" altLang="en-US" sz="2400" baseline="30000" dirty="0" smtClean="0">
                <a:solidFill>
                  <a:srgbClr val="FF0000"/>
                </a:solidFill>
              </a:rPr>
              <a:t>1</a:t>
            </a:r>
            <a:r>
              <a:rPr lang="en-US" altLang="en-US" sz="2400" dirty="0" smtClean="0">
                <a:solidFill>
                  <a:srgbClr val="FF0000"/>
                </a:solidFill>
              </a:rPr>
              <a:t>/</a:t>
            </a:r>
            <a:r>
              <a:rPr lang="en-US" altLang="en-US" sz="2400" baseline="-25000" dirty="0" smtClean="0">
                <a:solidFill>
                  <a:srgbClr val="FF0000"/>
                </a:solidFill>
              </a:rPr>
              <a:t>2</a:t>
            </a:r>
            <a:r>
              <a:rPr lang="en-US" altLang="en-US" sz="2400" dirty="0" smtClean="0">
                <a:solidFill>
                  <a:srgbClr val="FF0000"/>
                </a:solidFill>
              </a:rPr>
              <a:t> x 11 inch college-ruled </a:t>
            </a:r>
            <a:r>
              <a:rPr lang="en-US" altLang="en-US" sz="2400" dirty="0" smtClean="0"/>
              <a:t>notebook paper</a:t>
            </a:r>
          </a:p>
          <a:p>
            <a:pPr marL="0" indent="0">
              <a:lnSpc>
                <a:spcPct val="150000"/>
              </a:lnSpc>
              <a:buNone/>
            </a:pPr>
            <a:r>
              <a:rPr lang="en-US" altLang="en-US" sz="2400" dirty="0" smtClean="0"/>
              <a:t>Please make sure your spiral and notebook paper are “college-ruled.”</a:t>
            </a:r>
          </a:p>
          <a:p>
            <a:pPr marL="0" indent="0">
              <a:lnSpc>
                <a:spcPct val="150000"/>
              </a:lnSpc>
              <a:buNone/>
            </a:pPr>
            <a:r>
              <a:rPr lang="en-US" sz="2400" dirty="0"/>
              <a:t>Students will need </a:t>
            </a:r>
            <a:r>
              <a:rPr lang="en-US" sz="2400" dirty="0" smtClean="0"/>
              <a:t>their </a:t>
            </a:r>
            <a:r>
              <a:rPr lang="en-US" sz="2400" dirty="0"/>
              <a:t>supplies by</a:t>
            </a:r>
            <a:r>
              <a:rPr lang="en-US" sz="2400" b="1" dirty="0"/>
              <a:t> </a:t>
            </a:r>
            <a:r>
              <a:rPr lang="en-US" sz="2400" dirty="0" smtClean="0"/>
              <a:t>Monday</a:t>
            </a:r>
            <a:r>
              <a:rPr lang="en-US" sz="2400" dirty="0"/>
              <a:t>, </a:t>
            </a:r>
            <a:r>
              <a:rPr lang="en-US" sz="2400" dirty="0" smtClean="0"/>
              <a:t>August 17, 2020.</a:t>
            </a:r>
            <a:endParaRPr lang="en-US" altLang="en-US" sz="2400" dirty="0"/>
          </a:p>
          <a:p>
            <a:pPr>
              <a:lnSpc>
                <a:spcPct val="150000"/>
              </a:lnSpc>
              <a:buFont typeface="Arial" charset="0"/>
              <a:buChar char="•"/>
            </a:pPr>
            <a:endParaRPr lang="en-US" altLang="en-US" sz="2400" dirty="0" smtClean="0"/>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p:txBody>
          <a:bodyPr/>
          <a:lstStyle/>
          <a:p>
            <a:pPr eaLnBrk="1" hangingPunct="1"/>
            <a:r>
              <a:rPr lang="en-US" altLang="en-US" u="sng" smtClean="0"/>
              <a:t>Class Procedures</a:t>
            </a:r>
          </a:p>
        </p:txBody>
      </p:sp>
      <p:sp>
        <p:nvSpPr>
          <p:cNvPr id="18435" name="Rectangle 3"/>
          <p:cNvSpPr>
            <a:spLocks noGrp="1"/>
          </p:cNvSpPr>
          <p:nvPr>
            <p:ph type="body" idx="4294967295"/>
          </p:nvPr>
        </p:nvSpPr>
        <p:spPr>
          <a:xfrm>
            <a:off x="301625" y="1981200"/>
            <a:ext cx="8534400" cy="4141788"/>
          </a:xfrm>
        </p:spPr>
        <p:txBody>
          <a:bodyPr/>
          <a:lstStyle/>
          <a:p>
            <a:pPr eaLnBrk="1" hangingPunct="1"/>
            <a:r>
              <a:rPr lang="en-US" altLang="en-US" sz="2400" dirty="0" smtClean="0"/>
              <a:t>There is a substantial amount of reading, writing, and speaking required for this class—students will also have homework assignments.</a:t>
            </a:r>
          </a:p>
          <a:p>
            <a:pPr eaLnBrk="1" hangingPunct="1"/>
            <a:endParaRPr lang="en-US" altLang="en-US" sz="2400" dirty="0" smtClean="0"/>
          </a:p>
          <a:p>
            <a:pPr eaLnBrk="1" hangingPunct="1"/>
            <a:r>
              <a:rPr lang="en-US" altLang="en-US" sz="2400" dirty="0" smtClean="0"/>
              <a:t>The reading and writing assignments are challenging; the pace of the class will be intense.</a:t>
            </a:r>
          </a:p>
          <a:p>
            <a:pPr eaLnBrk="1" hangingPunct="1"/>
            <a:endParaRPr lang="en-US" altLang="en-US" sz="2400" dirty="0"/>
          </a:p>
          <a:p>
            <a:pPr eaLnBrk="1" hangingPunct="1"/>
            <a:r>
              <a:rPr lang="en-US" altLang="en-US" sz="2400" dirty="0" smtClean="0"/>
              <a:t>Keep up with your work and you will do fine.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Study</a:t>
            </a:r>
            <a:endParaRPr lang="en-US" dirty="0"/>
          </a:p>
        </p:txBody>
      </p:sp>
      <p:sp>
        <p:nvSpPr>
          <p:cNvPr id="3" name="Content Placeholder 2"/>
          <p:cNvSpPr>
            <a:spLocks noGrp="1"/>
          </p:cNvSpPr>
          <p:nvPr>
            <p:ph sz="quarter" idx="1"/>
          </p:nvPr>
        </p:nvSpPr>
        <p:spPr/>
        <p:txBody>
          <a:bodyPr>
            <a:normAutofit/>
          </a:bodyPr>
          <a:lstStyle/>
          <a:p>
            <a:pPr marL="0" indent="0">
              <a:buNone/>
            </a:pPr>
            <a:r>
              <a:rPr lang="en-US" u="sng" dirty="0"/>
              <a:t>1st </a:t>
            </a:r>
            <a:r>
              <a:rPr lang="en-US" u="sng" dirty="0" smtClean="0"/>
              <a:t>Semester</a:t>
            </a:r>
            <a:endParaRPr lang="en-US" u="sng" dirty="0"/>
          </a:p>
          <a:p>
            <a:r>
              <a:rPr lang="en-US" dirty="0"/>
              <a:t>Units 1 and 2: Early Humans and River Valley Civilizations </a:t>
            </a:r>
          </a:p>
          <a:p>
            <a:r>
              <a:rPr lang="en-US" dirty="0"/>
              <a:t>Unit 3: Classical Greece and Rome</a:t>
            </a:r>
          </a:p>
          <a:p>
            <a:r>
              <a:rPr lang="en-US" dirty="0"/>
              <a:t>Unit 4: Islam and Africa</a:t>
            </a:r>
          </a:p>
          <a:p>
            <a:r>
              <a:rPr lang="en-US" dirty="0"/>
              <a:t>Unit 5: The Byzantine Empire and the Middle Ages</a:t>
            </a:r>
          </a:p>
          <a:p>
            <a:r>
              <a:rPr lang="en-US" dirty="0"/>
              <a:t>Unit 6: The Americas and Post Classical Asia</a:t>
            </a:r>
          </a:p>
          <a:p>
            <a:pPr marL="0" indent="0">
              <a:buNone/>
            </a:pPr>
            <a:endParaRPr lang="en-US" dirty="0"/>
          </a:p>
        </p:txBody>
      </p:sp>
    </p:spTree>
    <p:extLst>
      <p:ext uri="{BB962C8B-B14F-4D97-AF65-F5344CB8AC3E}">
        <p14:creationId xmlns:p14="http://schemas.microsoft.com/office/powerpoint/2010/main" val="43260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Study</a:t>
            </a:r>
            <a:endParaRPr lang="en-US" dirty="0"/>
          </a:p>
        </p:txBody>
      </p:sp>
      <p:sp>
        <p:nvSpPr>
          <p:cNvPr id="3" name="Content Placeholder 2"/>
          <p:cNvSpPr>
            <a:spLocks noGrp="1"/>
          </p:cNvSpPr>
          <p:nvPr>
            <p:ph sz="quarter" idx="1"/>
          </p:nvPr>
        </p:nvSpPr>
        <p:spPr/>
        <p:txBody>
          <a:bodyPr>
            <a:normAutofit/>
          </a:bodyPr>
          <a:lstStyle/>
          <a:p>
            <a:pPr marL="0" indent="0">
              <a:buNone/>
            </a:pPr>
            <a:r>
              <a:rPr lang="en-US" u="sng" dirty="0" smtClean="0"/>
              <a:t>2nd </a:t>
            </a:r>
            <a:r>
              <a:rPr lang="en-US" u="sng" dirty="0"/>
              <a:t>Semester </a:t>
            </a:r>
          </a:p>
          <a:p>
            <a:r>
              <a:rPr lang="en-US" dirty="0"/>
              <a:t>Unit 7: The Renaissance and Protestant </a:t>
            </a:r>
            <a:r>
              <a:rPr lang="en-US" dirty="0" smtClean="0"/>
              <a:t>Reformation</a:t>
            </a:r>
          </a:p>
          <a:p>
            <a:r>
              <a:rPr lang="en-US" dirty="0" smtClean="0"/>
              <a:t>Unit 8 </a:t>
            </a:r>
            <a:r>
              <a:rPr lang="en-US" dirty="0"/>
              <a:t>Gunpowder Empires and Feudal </a:t>
            </a:r>
            <a:r>
              <a:rPr lang="en-US" dirty="0" smtClean="0"/>
              <a:t>Japan</a:t>
            </a:r>
          </a:p>
          <a:p>
            <a:r>
              <a:rPr lang="en-US" dirty="0" smtClean="0"/>
              <a:t>Unit 9</a:t>
            </a:r>
            <a:r>
              <a:rPr lang="en-US" dirty="0"/>
              <a:t>: Enlightenment and </a:t>
            </a:r>
            <a:r>
              <a:rPr lang="en-US" dirty="0" smtClean="0"/>
              <a:t>Revolution</a:t>
            </a:r>
          </a:p>
          <a:p>
            <a:r>
              <a:rPr lang="en-US" dirty="0" smtClean="0"/>
              <a:t>Unit </a:t>
            </a:r>
            <a:r>
              <a:rPr lang="en-US" dirty="0"/>
              <a:t>10: Industrialization and </a:t>
            </a:r>
            <a:r>
              <a:rPr lang="en-US" dirty="0" smtClean="0"/>
              <a:t>Imperialism</a:t>
            </a:r>
          </a:p>
          <a:p>
            <a:r>
              <a:rPr lang="en-US" dirty="0" smtClean="0"/>
              <a:t>Unit </a:t>
            </a:r>
            <a:r>
              <a:rPr lang="en-US" dirty="0"/>
              <a:t>11: World War I and The Russian </a:t>
            </a:r>
            <a:r>
              <a:rPr lang="en-US" dirty="0" smtClean="0"/>
              <a:t>Revolution</a:t>
            </a:r>
          </a:p>
          <a:p>
            <a:r>
              <a:rPr lang="en-US" dirty="0" smtClean="0"/>
              <a:t>Unit </a:t>
            </a:r>
            <a:r>
              <a:rPr lang="en-US" dirty="0"/>
              <a:t>12 World War </a:t>
            </a:r>
            <a:r>
              <a:rPr lang="en-US" dirty="0" smtClean="0"/>
              <a:t>II</a:t>
            </a:r>
          </a:p>
          <a:p>
            <a:r>
              <a:rPr lang="en-US" dirty="0" smtClean="0"/>
              <a:t>Unit </a:t>
            </a:r>
            <a:r>
              <a:rPr lang="en-US" dirty="0"/>
              <a:t>13: The Cold </a:t>
            </a:r>
            <a:r>
              <a:rPr lang="en-US" dirty="0" smtClean="0"/>
              <a:t>War</a:t>
            </a:r>
          </a:p>
          <a:p>
            <a:r>
              <a:rPr lang="en-US" dirty="0" smtClean="0"/>
              <a:t>Unit </a:t>
            </a:r>
            <a:r>
              <a:rPr lang="en-US" dirty="0"/>
              <a:t>14: Decolonization and Globalization</a:t>
            </a:r>
          </a:p>
        </p:txBody>
      </p:sp>
    </p:spTree>
    <p:extLst>
      <p:ext uri="{BB962C8B-B14F-4D97-AF65-F5344CB8AC3E}">
        <p14:creationId xmlns:p14="http://schemas.microsoft.com/office/powerpoint/2010/main" val="247303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Cell Phone use is not permitted in my class, nor are students allowed to leave the room with their cell phones during class per campus policy.</a:t>
            </a:r>
            <a:endParaRPr lang="en-US" dirty="0"/>
          </a:p>
          <a:p>
            <a:r>
              <a:rPr lang="en-US" dirty="0" smtClean="0"/>
              <a:t>Students are to turn off their cell phones and leave them in their backpacks or in the provided storage before the tardy bell rings.</a:t>
            </a:r>
            <a:endParaRPr lang="en-US" dirty="0"/>
          </a:p>
          <a:p>
            <a:r>
              <a:rPr lang="en-US" dirty="0" smtClean="0"/>
              <a:t>If students are caught with their phone out during class, the phone will be taken up and turned in to the office.</a:t>
            </a:r>
            <a:endParaRPr lang="en-US" dirty="0"/>
          </a:p>
        </p:txBody>
      </p:sp>
    </p:spTree>
    <p:extLst>
      <p:ext uri="{BB962C8B-B14F-4D97-AF65-F5344CB8AC3E}">
        <p14:creationId xmlns:p14="http://schemas.microsoft.com/office/powerpoint/2010/main" val="21022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6.8|5.1"/>
</p:tagLst>
</file>

<file path=ppt/tags/tag2.xml><?xml version="1.0" encoding="utf-8"?>
<p:tagLst xmlns:a="http://schemas.openxmlformats.org/drawingml/2006/main" xmlns:r="http://schemas.openxmlformats.org/officeDocument/2006/relationships" xmlns:p="http://schemas.openxmlformats.org/presentationml/2006/main">
  <p:tag name="TIMING" val="|1.2|9|5.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1695</TotalTime>
  <Words>1449</Words>
  <Application>Microsoft Office PowerPoint</Application>
  <PresentationFormat>On-screen Show (4:3)</PresentationFormat>
  <Paragraphs>188</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Georgia</vt:lpstr>
      <vt:lpstr>Open Sans</vt:lpstr>
      <vt:lpstr>Times New Roman</vt:lpstr>
      <vt:lpstr>Wingdings</vt:lpstr>
      <vt:lpstr>Wingdings 2</vt:lpstr>
      <vt:lpstr>Civic</vt:lpstr>
      <vt:lpstr>Welcome  Students</vt:lpstr>
      <vt:lpstr>Contact Information</vt:lpstr>
      <vt:lpstr>Course Description</vt:lpstr>
      <vt:lpstr>Course Description</vt:lpstr>
      <vt:lpstr>Class Materials Students will need the following supplies by Thursday, January 11, 2019:</vt:lpstr>
      <vt:lpstr>Class Procedures</vt:lpstr>
      <vt:lpstr>Units of Study</vt:lpstr>
      <vt:lpstr>Units of Study</vt:lpstr>
      <vt:lpstr>Cell Phones</vt:lpstr>
      <vt:lpstr>Films and Videos</vt:lpstr>
      <vt:lpstr>Course requirements and Evaluation</vt:lpstr>
      <vt:lpstr>Seating:</vt:lpstr>
      <vt:lpstr>Textbooks</vt:lpstr>
      <vt:lpstr>Daily Agenda</vt:lpstr>
      <vt:lpstr>Complete Heading</vt:lpstr>
      <vt:lpstr>Class Notes</vt:lpstr>
      <vt:lpstr>Class Notebooks</vt:lpstr>
      <vt:lpstr>SLANT</vt:lpstr>
      <vt:lpstr>Grading Policy</vt:lpstr>
      <vt:lpstr>Grading System</vt:lpstr>
      <vt:lpstr>Extra Credit/Tutorials</vt:lpstr>
      <vt:lpstr>Incomplete/Late work</vt:lpstr>
      <vt:lpstr>Restroom</vt:lpstr>
      <vt:lpstr>Class Expectations </vt:lpstr>
      <vt:lpstr>Class Expectations </vt:lpstr>
      <vt:lpstr>Consequences</vt:lpstr>
      <vt:lpstr>Class Motto:</vt:lpstr>
    </vt:vector>
  </TitlesOfParts>
  <Company>Diboll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Parents and Students</dc:title>
  <dc:creator>RHoward</dc:creator>
  <cp:lastModifiedBy>Robert Howard</cp:lastModifiedBy>
  <cp:revision>137</cp:revision>
  <dcterms:created xsi:type="dcterms:W3CDTF">2011-08-17T17:38:20Z</dcterms:created>
  <dcterms:modified xsi:type="dcterms:W3CDTF">2020-08-12T22:34:30Z</dcterms:modified>
</cp:coreProperties>
</file>