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64" r:id="rId7"/>
    <p:sldId id="265" r:id="rId8"/>
    <p:sldId id="259"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BFCA5-F245-45EB-951A-A78906CE7E4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335799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BFCA5-F245-45EB-951A-A78906CE7E4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4602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BFCA5-F245-45EB-951A-A78906CE7E4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370534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BFCA5-F245-45EB-951A-A78906CE7E4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326403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BFCA5-F245-45EB-951A-A78906CE7E4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229034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BFCA5-F245-45EB-951A-A78906CE7E4F}"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2814368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4BFCA5-F245-45EB-951A-A78906CE7E4F}"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316741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4BFCA5-F245-45EB-951A-A78906CE7E4F}" type="datetimeFigureOut">
              <a:rPr lang="en-US" smtClean="0"/>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111070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BFCA5-F245-45EB-951A-A78906CE7E4F}"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327895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BFCA5-F245-45EB-951A-A78906CE7E4F}"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381771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BFCA5-F245-45EB-951A-A78906CE7E4F}"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B43D6-79E2-4890-89B3-0A284C191AAA}" type="slidenum">
              <a:rPr lang="en-US" smtClean="0"/>
              <a:t>‹#›</a:t>
            </a:fld>
            <a:endParaRPr lang="en-US"/>
          </a:p>
        </p:txBody>
      </p:sp>
    </p:spTree>
    <p:extLst>
      <p:ext uri="{BB962C8B-B14F-4D97-AF65-F5344CB8AC3E}">
        <p14:creationId xmlns:p14="http://schemas.microsoft.com/office/powerpoint/2010/main" val="323339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BFCA5-F245-45EB-951A-A78906CE7E4F}" type="datetimeFigureOut">
              <a:rPr lang="en-US" smtClean="0"/>
              <a:t>10/7/2019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B43D6-79E2-4890-89B3-0A284C191AAA}" type="slidenum">
              <a:rPr lang="en-US" smtClean="0"/>
              <a:t>‹#›</a:t>
            </a:fld>
            <a:endParaRPr lang="en-US"/>
          </a:p>
        </p:txBody>
      </p:sp>
    </p:spTree>
    <p:extLst>
      <p:ext uri="{BB962C8B-B14F-4D97-AF65-F5344CB8AC3E}">
        <p14:creationId xmlns:p14="http://schemas.microsoft.com/office/powerpoint/2010/main" val="294084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Prompt Analysis and Paragraphing</a:t>
            </a:r>
            <a:endParaRPr lang="en-US" dirty="0"/>
          </a:p>
        </p:txBody>
      </p:sp>
      <p:sp>
        <p:nvSpPr>
          <p:cNvPr id="3" name="Subtitle 2"/>
          <p:cNvSpPr>
            <a:spLocks noGrp="1"/>
          </p:cNvSpPr>
          <p:nvPr>
            <p:ph type="subTitle" idx="1"/>
          </p:nvPr>
        </p:nvSpPr>
        <p:spPr/>
        <p:txBody>
          <a:bodyPr/>
          <a:lstStyle/>
          <a:p>
            <a:r>
              <a:rPr lang="en-US" dirty="0" smtClean="0"/>
              <a:t>English I 2019</a:t>
            </a:r>
            <a:endParaRPr lang="en-US" dirty="0"/>
          </a:p>
        </p:txBody>
      </p:sp>
    </p:spTree>
    <p:extLst>
      <p:ext uri="{BB962C8B-B14F-4D97-AF65-F5344CB8AC3E}">
        <p14:creationId xmlns:p14="http://schemas.microsoft.com/office/powerpoint/2010/main" val="1543591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marL="0" lvl="0" indent="0">
              <a:buNone/>
            </a:pPr>
            <a:r>
              <a:rPr lang="en-US" sz="2800" dirty="0">
                <a:solidFill>
                  <a:srgbClr val="7030A0"/>
                </a:solidFill>
              </a:rPr>
              <a:t>against the chains that bind him. Montresor reacts in a similar fashion screaming even louder than Fortunato in order to show him that in the Montresor catacombs, no one can hear you scream. </a:t>
            </a:r>
            <a:r>
              <a:rPr lang="en-US" sz="2800" dirty="0">
                <a:solidFill>
                  <a:srgbClr val="0070C0"/>
                </a:solidFill>
              </a:rPr>
              <a:t>As Montresor fits the last brick into place, sealing Fortunato into his tomb and sealing his fate, Fortunato has apparently given in to complete despair. </a:t>
            </a:r>
            <a:r>
              <a:rPr lang="en-US" sz="2800" dirty="0">
                <a:solidFill>
                  <a:srgbClr val="7030A0"/>
                </a:solidFill>
              </a:rPr>
              <a:t>When Montresor calls out his name, Fortunato doesn’t respond; the only sound that’s heard is the rattling of the bells from within the sealed tomb. </a:t>
            </a:r>
            <a:r>
              <a:rPr lang="en-US" sz="2800" dirty="0">
                <a:solidFill>
                  <a:prstClr val="black"/>
                </a:solidFill>
              </a:rPr>
              <a:t>According to Montresor, fifty years have passed since he killed Fortunato and apparently know one but he and, for a short time, Fortunato know the truth of Fortunato’s disappearance</a:t>
            </a:r>
            <a:r>
              <a:rPr lang="en-US" sz="2800" dirty="0" smtClean="0">
                <a:solidFill>
                  <a:prstClr val="black"/>
                </a:solidFill>
              </a:rPr>
              <a:t>.</a:t>
            </a:r>
            <a:endParaRPr lang="en-US" sz="2800" dirty="0">
              <a:solidFill>
                <a:srgbClr val="7030A0"/>
              </a:solidFill>
            </a:endParaRPr>
          </a:p>
        </p:txBody>
      </p:sp>
    </p:spTree>
    <p:extLst>
      <p:ext uri="{BB962C8B-B14F-4D97-AF65-F5344CB8AC3E}">
        <p14:creationId xmlns:p14="http://schemas.microsoft.com/office/powerpoint/2010/main" val="300993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lstStyle/>
          <a:p>
            <a:r>
              <a:rPr lang="en-US" dirty="0" smtClean="0"/>
              <a:t>The next time you are asked to write a paragraph, remember these examples, and do your best to do the same. While it may not happen overnight, if you put real thought and effort into analyzing the writing prompt and writing a paragraph that fulfills all the requirements of the prompt, you will find yourself writing better and better paragraphs.</a:t>
            </a:r>
            <a:endParaRPr lang="en-US" dirty="0"/>
          </a:p>
        </p:txBody>
      </p:sp>
    </p:spTree>
    <p:extLst>
      <p:ext uri="{BB962C8B-B14F-4D97-AF65-F5344CB8AC3E}">
        <p14:creationId xmlns:p14="http://schemas.microsoft.com/office/powerpoint/2010/main" val="723827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Amontillado Essay Topics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16.	In an essay, </a:t>
            </a:r>
            <a:r>
              <a:rPr lang="en-US" dirty="0" smtClean="0">
                <a:solidFill>
                  <a:srgbClr val="FF0000"/>
                </a:solidFill>
              </a:rPr>
              <a:t>describe the basic plot </a:t>
            </a:r>
            <a:r>
              <a:rPr lang="en-US" dirty="0" smtClean="0"/>
              <a:t>of "The Cask of Amontillado." </a:t>
            </a:r>
            <a:r>
              <a:rPr lang="en-US" dirty="0" smtClean="0">
                <a:solidFill>
                  <a:srgbClr val="00B050"/>
                </a:solidFill>
              </a:rPr>
              <a:t>Identify one event that takes place during the rising action. </a:t>
            </a:r>
            <a:r>
              <a:rPr lang="en-US" dirty="0" smtClean="0"/>
              <a:t>Then, </a:t>
            </a:r>
            <a:r>
              <a:rPr lang="en-US" dirty="0" smtClean="0">
                <a:solidFill>
                  <a:srgbClr val="0070C0"/>
                </a:solidFill>
              </a:rPr>
              <a:t>describe what event occurs during the climax, </a:t>
            </a:r>
            <a:r>
              <a:rPr lang="en-US" dirty="0" smtClean="0"/>
              <a:t>or high point, of the story. Finally, </a:t>
            </a:r>
            <a:r>
              <a:rPr lang="en-US" dirty="0" smtClean="0">
                <a:solidFill>
                  <a:srgbClr val="7030A0"/>
                </a:solidFill>
              </a:rPr>
              <a:t>identify the resolution, </a:t>
            </a:r>
            <a:r>
              <a:rPr lang="en-US" dirty="0" smtClean="0"/>
              <a:t>or conclusion.</a:t>
            </a:r>
          </a:p>
          <a:p>
            <a:endParaRPr lang="en-US" dirty="0"/>
          </a:p>
          <a:p>
            <a:r>
              <a:rPr lang="en-US" dirty="0" smtClean="0"/>
              <a:t>This prompt asks the writer to do four things: in addition to supporting sentences, your paragraph will also require a topic sentence and a concluding sentence.</a:t>
            </a:r>
          </a:p>
        </p:txBody>
      </p:sp>
    </p:spTree>
    <p:extLst>
      <p:ext uri="{BB962C8B-B14F-4D97-AF65-F5344CB8AC3E}">
        <p14:creationId xmlns:p14="http://schemas.microsoft.com/office/powerpoint/2010/main" val="278361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dirty="0" smtClean="0">
                <a:solidFill>
                  <a:srgbClr val="FF0000"/>
                </a:solidFill>
              </a:rPr>
              <a:t>The basic plot of “The Cask of Amontillado” involves the protagonist, Fortunato exacting  revenge on his “friend,” Fortunato. </a:t>
            </a:r>
            <a:r>
              <a:rPr lang="en-US" dirty="0" smtClean="0">
                <a:solidFill>
                  <a:srgbClr val="00B050"/>
                </a:solidFill>
              </a:rPr>
              <a:t>The rising action involves Montresor luring Fortunato to his home and into the catacombs beneath his home in order to murder him. During one scene Fortunato, who is suffering from a persistent cough tells Montresor, “the cough is a mere nothing; it will not kill me. I will not die of a cough.” Montresor replies, “True – true” and leads Fortunato deeper</a:t>
            </a:r>
            <a:endParaRPr lang="en-US" dirty="0">
              <a:solidFill>
                <a:srgbClr val="00B050"/>
              </a:solidFill>
            </a:endParaRPr>
          </a:p>
        </p:txBody>
      </p:sp>
      <p:sp>
        <p:nvSpPr>
          <p:cNvPr id="4" name="TextBox 3"/>
          <p:cNvSpPr txBox="1"/>
          <p:nvPr/>
        </p:nvSpPr>
        <p:spPr>
          <a:xfrm>
            <a:off x="2667000" y="457200"/>
            <a:ext cx="3124200" cy="369332"/>
          </a:xfrm>
          <a:prstGeom prst="rect">
            <a:avLst/>
          </a:prstGeom>
          <a:noFill/>
        </p:spPr>
        <p:txBody>
          <a:bodyPr wrap="square" rtlCol="0">
            <a:spAutoFit/>
          </a:bodyPr>
          <a:lstStyle/>
          <a:p>
            <a:pPr algn="ctr"/>
            <a:r>
              <a:rPr lang="en-US" dirty="0" smtClean="0"/>
              <a:t>16.</a:t>
            </a:r>
            <a:endParaRPr lang="en-US" dirty="0"/>
          </a:p>
        </p:txBody>
      </p:sp>
    </p:spTree>
    <p:extLst>
      <p:ext uri="{BB962C8B-B14F-4D97-AF65-F5344CB8AC3E}">
        <p14:creationId xmlns:p14="http://schemas.microsoft.com/office/powerpoint/2010/main" val="38734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solidFill>
                  <a:srgbClr val="00B050"/>
                </a:solidFill>
              </a:rPr>
              <a:t>into the catacombs. </a:t>
            </a:r>
            <a:r>
              <a:rPr lang="en-US" dirty="0" smtClean="0">
                <a:solidFill>
                  <a:srgbClr val="0070C0"/>
                </a:solidFill>
              </a:rPr>
              <a:t>The climax of the story occurs when the two men arrive at a deep crypt which contains a smaller crypt within which Montresor indicates the Amontillado is located. As Fortunato leans into  this space seeking the wine, Montresor shoves him against the far wall and chains him to it. Montresor then slowly and methodically begins sealing the crypt with bricks and mortar while Fortunato  is powerless to escape. </a:t>
            </a:r>
            <a:r>
              <a:rPr lang="en-US" dirty="0" smtClean="0">
                <a:solidFill>
                  <a:srgbClr val="7030A0"/>
                </a:solidFill>
              </a:rPr>
              <a:t>The resolution occurs as Montresor inserts the last brick in the wall effectively sealing Fortunato’s fate and exacting his revenge. </a:t>
            </a:r>
            <a:r>
              <a:rPr lang="en-US" dirty="0" smtClean="0"/>
              <a:t>Montresor claims that for fifty years no one has disturbed [Fortunato’s] bones.</a:t>
            </a:r>
            <a:endParaRPr lang="en-US" dirty="0" smtClean="0">
              <a:solidFill>
                <a:srgbClr val="7030A0"/>
              </a:solidFill>
            </a:endParaRPr>
          </a:p>
        </p:txBody>
      </p:sp>
    </p:spTree>
    <p:extLst>
      <p:ext uri="{BB962C8B-B14F-4D97-AF65-F5344CB8AC3E}">
        <p14:creationId xmlns:p14="http://schemas.microsoft.com/office/powerpoint/2010/main" val="197072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Amontillado Essay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17.</a:t>
            </a:r>
            <a:r>
              <a:rPr lang="en-US" dirty="0" smtClean="0">
                <a:solidFill>
                  <a:srgbClr val="00B0F0"/>
                </a:solidFill>
              </a:rPr>
              <a:t>	Authors help us to understand the characters in a story by showing us what they say and do. Sometimes, they tell us what a character thinks, too. Each character has character traits, or qualities. For example, Fortunato is too trusting; he believes Montresor's story about the Amontillado. </a:t>
            </a:r>
            <a:r>
              <a:rPr lang="en-US" dirty="0" smtClean="0">
                <a:solidFill>
                  <a:srgbClr val="FF0000"/>
                </a:solidFill>
              </a:rPr>
              <a:t>In a brief essay, identify one character trait of Montresor.</a:t>
            </a:r>
            <a:r>
              <a:rPr lang="en-US" dirty="0" smtClean="0"/>
              <a:t> </a:t>
            </a:r>
            <a:r>
              <a:rPr lang="en-US" dirty="0" smtClean="0">
                <a:solidFill>
                  <a:srgbClr val="92D050"/>
                </a:solidFill>
              </a:rPr>
              <a:t>Give two examples from the story to support the character trait you mention.</a:t>
            </a:r>
          </a:p>
          <a:p>
            <a:endParaRPr lang="en-US" dirty="0"/>
          </a:p>
        </p:txBody>
      </p:sp>
    </p:spTree>
    <p:extLst>
      <p:ext uri="{BB962C8B-B14F-4D97-AF65-F5344CB8AC3E}">
        <p14:creationId xmlns:p14="http://schemas.microsoft.com/office/powerpoint/2010/main" val="286285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17.</a:t>
            </a: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pPr marL="0" indent="0">
              <a:buNone/>
            </a:pPr>
            <a:r>
              <a:rPr lang="en-US" dirty="0" smtClean="0"/>
              <a:t>Authors often help readers to understand the characters in a story by showing us what the characters say and do. Sometimes, they tell us what a character thinks, too. For example, in Poe’s “The Cask of Amontillado,” Fortunato is too trusting; he believes Montresor's story about the Amontillado and is easily tricked into accompanying Montresor into the catacombs where he will eventually meet his doom. </a:t>
            </a:r>
            <a:r>
              <a:rPr lang="en-US" dirty="0" smtClean="0">
                <a:solidFill>
                  <a:srgbClr val="FF0000"/>
                </a:solidFill>
              </a:rPr>
              <a:t>This should come as no surprise to the reader since Montresor is portrayed as an extremely clever individual who has planned out to the last detail how he will rid himself of Fortunato. </a:t>
            </a:r>
            <a:r>
              <a:rPr lang="en-US" dirty="0" smtClean="0">
                <a:solidFill>
                  <a:srgbClr val="00B050"/>
                </a:solidFill>
              </a:rPr>
              <a:t>Montresor's cleverness is revealed in his </a:t>
            </a:r>
            <a:endParaRPr lang="en-US" dirty="0">
              <a:solidFill>
                <a:srgbClr val="00B050"/>
              </a:solidFill>
            </a:endParaRPr>
          </a:p>
        </p:txBody>
      </p:sp>
    </p:spTree>
    <p:extLst>
      <p:ext uri="{BB962C8B-B14F-4D97-AF65-F5344CB8AC3E}">
        <p14:creationId xmlns:p14="http://schemas.microsoft.com/office/powerpoint/2010/main" val="77528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Autofit/>
          </a:bodyPr>
          <a:lstStyle/>
          <a:p>
            <a:pPr marL="0" lvl="0" indent="0">
              <a:buNone/>
            </a:pPr>
            <a:r>
              <a:rPr lang="en-US" sz="2800" dirty="0">
                <a:solidFill>
                  <a:srgbClr val="00B050"/>
                </a:solidFill>
              </a:rPr>
              <a:t>careful plans to murder Fortunato and in the fact that he is apparently never connected to what must have been seen as Fortunato’s mysterious disappearance. Montresor's plans </a:t>
            </a:r>
            <a:r>
              <a:rPr lang="en-US" sz="2800" dirty="0" smtClean="0">
                <a:solidFill>
                  <a:srgbClr val="00B050"/>
                </a:solidFill>
              </a:rPr>
              <a:t>require </a:t>
            </a:r>
            <a:r>
              <a:rPr lang="en-US" sz="2800" dirty="0">
                <a:solidFill>
                  <a:srgbClr val="00B050"/>
                </a:solidFill>
              </a:rPr>
              <a:t>that he lure the unsuspecting Fortunato from the carnival to his home, and from his home to the family catacombs which </a:t>
            </a:r>
            <a:r>
              <a:rPr lang="en-US" sz="2800" dirty="0" smtClean="0">
                <a:solidFill>
                  <a:srgbClr val="00B050"/>
                </a:solidFill>
              </a:rPr>
              <a:t>lie </a:t>
            </a:r>
            <a:r>
              <a:rPr lang="en-US" sz="2800" dirty="0">
                <a:solidFill>
                  <a:srgbClr val="00B050"/>
                </a:solidFill>
              </a:rPr>
              <a:t>deep beneath the property. </a:t>
            </a:r>
            <a:r>
              <a:rPr lang="en-US" sz="2800" dirty="0" smtClean="0">
                <a:solidFill>
                  <a:srgbClr val="00B050"/>
                </a:solidFill>
              </a:rPr>
              <a:t>Montresor </a:t>
            </a:r>
            <a:r>
              <a:rPr lang="en-US" sz="2800" dirty="0">
                <a:solidFill>
                  <a:srgbClr val="00B050"/>
                </a:solidFill>
              </a:rPr>
              <a:t>accomplishes all this by using Fortunato’s self-proclaimed expertise in fine wines against him. Montresor claims that he has a cask of Amontillado, a very fine Spanish </a:t>
            </a:r>
            <a:r>
              <a:rPr lang="en-US" sz="2800" dirty="0" smtClean="0">
                <a:solidFill>
                  <a:srgbClr val="00B050"/>
                </a:solidFill>
              </a:rPr>
              <a:t>wine, that </a:t>
            </a:r>
            <a:r>
              <a:rPr lang="en-US" sz="2800" dirty="0">
                <a:solidFill>
                  <a:srgbClr val="00B050"/>
                </a:solidFill>
              </a:rPr>
              <a:t>he needs authenticated. In this way he is able to lure Fortunato deeper and deeper into the catacombs where Montresor eventually buries Fortunato alive </a:t>
            </a:r>
            <a:r>
              <a:rPr lang="en-US" sz="2800" dirty="0" smtClean="0">
                <a:solidFill>
                  <a:srgbClr val="00B050"/>
                </a:solidFill>
              </a:rPr>
              <a:t>exacting </a:t>
            </a:r>
            <a:r>
              <a:rPr lang="en-US" sz="2800" dirty="0">
                <a:solidFill>
                  <a:srgbClr val="00B050"/>
                </a:solidFill>
              </a:rPr>
              <a:t>his revenge upon the poor unsuspecting fool.</a:t>
            </a:r>
            <a:r>
              <a:rPr lang="en-US" sz="2800" dirty="0">
                <a:solidFill>
                  <a:prstClr val="black"/>
                </a:solidFill>
              </a:rPr>
              <a:t> Fifty years later Montresor apparently feels no remorse at having cleverly disposed of the man he hated</a:t>
            </a:r>
            <a:r>
              <a:rPr lang="en-US" sz="2800" dirty="0" smtClean="0">
                <a:solidFill>
                  <a:prstClr val="black"/>
                </a:solidFill>
              </a:rPr>
              <a:t>.</a:t>
            </a:r>
            <a:endParaRPr lang="en-US" sz="2800" dirty="0">
              <a:solidFill>
                <a:srgbClr val="00B050"/>
              </a:solidFill>
            </a:endParaRPr>
          </a:p>
        </p:txBody>
      </p:sp>
    </p:spTree>
    <p:extLst>
      <p:ext uri="{BB962C8B-B14F-4D97-AF65-F5344CB8AC3E}">
        <p14:creationId xmlns:p14="http://schemas.microsoft.com/office/powerpoint/2010/main" val="205081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Amontillado Essay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18. Thinking About the Big Question: </a:t>
            </a:r>
            <a:r>
              <a:rPr lang="en-US" dirty="0" smtClean="0">
                <a:solidFill>
                  <a:schemeClr val="accent2">
                    <a:lumMod val="75000"/>
                  </a:schemeClr>
                </a:solidFill>
              </a:rPr>
              <a:t>Can truth change?</a:t>
            </a:r>
            <a:r>
              <a:rPr lang="en-US" dirty="0" smtClean="0"/>
              <a:t> </a:t>
            </a:r>
            <a:r>
              <a:rPr lang="en-US" dirty="0" smtClean="0">
                <a:solidFill>
                  <a:schemeClr val="accent2">
                    <a:lumMod val="75000"/>
                  </a:schemeClr>
                </a:solidFill>
              </a:rPr>
              <a:t>Early in the story "The Cask of Amontillado," Fortunato believes he is going with Montresor to judge a cask of wine. </a:t>
            </a:r>
            <a:r>
              <a:rPr lang="en-US" dirty="0" smtClean="0"/>
              <a:t>But </a:t>
            </a:r>
            <a:r>
              <a:rPr lang="en-US" dirty="0" smtClean="0">
                <a:solidFill>
                  <a:schemeClr val="accent2">
                    <a:lumMod val="75000"/>
                  </a:schemeClr>
                </a:solidFill>
              </a:rPr>
              <a:t>this truth eventually changes for Fortunato</a:t>
            </a:r>
            <a:r>
              <a:rPr lang="en-US" dirty="0" smtClean="0"/>
              <a:t>. </a:t>
            </a:r>
            <a:r>
              <a:rPr lang="en-US" dirty="0" smtClean="0">
                <a:solidFill>
                  <a:srgbClr val="FF0000"/>
                </a:solidFill>
              </a:rPr>
              <a:t>What is the truth? </a:t>
            </a:r>
            <a:r>
              <a:rPr lang="en-US" dirty="0" smtClean="0">
                <a:solidFill>
                  <a:srgbClr val="00B050"/>
                </a:solidFill>
              </a:rPr>
              <a:t>When does this truth change?</a:t>
            </a:r>
            <a:r>
              <a:rPr lang="en-US" dirty="0" smtClean="0"/>
              <a:t> </a:t>
            </a:r>
            <a:r>
              <a:rPr lang="en-US" dirty="0" smtClean="0">
                <a:solidFill>
                  <a:srgbClr val="0070C0"/>
                </a:solidFill>
              </a:rPr>
              <a:t>How does Fortunato respond when he discovers the real truth? </a:t>
            </a:r>
            <a:r>
              <a:rPr lang="en-US" dirty="0" smtClean="0">
                <a:solidFill>
                  <a:srgbClr val="7030A0"/>
                </a:solidFill>
              </a:rPr>
              <a:t>Use information from the story to support your ideas in a brief essay.</a:t>
            </a:r>
            <a:endParaRPr lang="en-US" dirty="0">
              <a:solidFill>
                <a:srgbClr val="7030A0"/>
              </a:solidFill>
            </a:endParaRPr>
          </a:p>
        </p:txBody>
      </p:sp>
    </p:spTree>
    <p:extLst>
      <p:ext uri="{BB962C8B-B14F-4D97-AF65-F5344CB8AC3E}">
        <p14:creationId xmlns:p14="http://schemas.microsoft.com/office/powerpoint/2010/main" val="327563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18.</a:t>
            </a:r>
            <a:endParaRPr lang="en-US" dirty="0"/>
          </a:p>
        </p:txBody>
      </p:sp>
      <p:sp>
        <p:nvSpPr>
          <p:cNvPr id="3" name="Content Placeholder 2"/>
          <p:cNvSpPr>
            <a:spLocks noGrp="1"/>
          </p:cNvSpPr>
          <p:nvPr>
            <p:ph idx="1"/>
          </p:nvPr>
        </p:nvSpPr>
        <p:spPr>
          <a:xfrm>
            <a:off x="457200" y="762000"/>
            <a:ext cx="8229600" cy="5791200"/>
          </a:xfrm>
        </p:spPr>
        <p:txBody>
          <a:bodyPr>
            <a:noAutofit/>
          </a:bodyPr>
          <a:lstStyle/>
          <a:p>
            <a:pPr marL="0" indent="0">
              <a:buNone/>
            </a:pPr>
            <a:r>
              <a:rPr lang="en-US" sz="2800" dirty="0" smtClean="0"/>
              <a:t>Can truth change? It certainly does so for Fortunato, one of the two main characters in Poe’s short story “The Cask of Amontillado.” Initially, Fortunato believes he is going with Montresor to judge a cask of wine, but he soon learns Montresor has something far more frightening in mind. </a:t>
            </a:r>
            <a:r>
              <a:rPr lang="en-US" sz="2800" dirty="0" smtClean="0">
                <a:solidFill>
                  <a:srgbClr val="FF0000"/>
                </a:solidFill>
              </a:rPr>
              <a:t>In fact, Fortunato is being led to his doom.</a:t>
            </a:r>
            <a:r>
              <a:rPr lang="en-US" sz="2800" dirty="0" smtClean="0"/>
              <a:t> </a:t>
            </a:r>
            <a:r>
              <a:rPr lang="en-US" sz="2800" dirty="0" smtClean="0">
                <a:solidFill>
                  <a:srgbClr val="00B050"/>
                </a:solidFill>
              </a:rPr>
              <a:t>He doesn’t realize this until he is shoved into a crypt and chained to the wall. </a:t>
            </a:r>
            <a:r>
              <a:rPr lang="en-US" sz="2800" dirty="0" smtClean="0">
                <a:solidFill>
                  <a:srgbClr val="0070C0"/>
                </a:solidFill>
              </a:rPr>
              <a:t>Fortunato’s initial response is disbelief; he then suggests that Montresor is playing a joke on him. When he realizes that it is no joke and that Montresor intends to see to it that Fortunato never leaves the crypt in which he’s chained, Fortunato reacts with fear, </a:t>
            </a:r>
            <a:r>
              <a:rPr lang="en-US" sz="2800" dirty="0" smtClean="0">
                <a:solidFill>
                  <a:srgbClr val="7030A0"/>
                </a:solidFill>
              </a:rPr>
              <a:t>screaming and struggling</a:t>
            </a:r>
          </a:p>
        </p:txBody>
      </p:sp>
    </p:spTree>
    <p:extLst>
      <p:ext uri="{BB962C8B-B14F-4D97-AF65-F5344CB8AC3E}">
        <p14:creationId xmlns:p14="http://schemas.microsoft.com/office/powerpoint/2010/main" val="3317570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804</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Prompt Analysis and Paragraphing</vt:lpstr>
      <vt:lpstr>Amontillado Essay Topics</vt:lpstr>
      <vt:lpstr>PowerPoint Presentation</vt:lpstr>
      <vt:lpstr>PowerPoint Presentation</vt:lpstr>
      <vt:lpstr>Amontillado Essay Topics</vt:lpstr>
      <vt:lpstr>17.</vt:lpstr>
      <vt:lpstr>PowerPoint Presentation</vt:lpstr>
      <vt:lpstr>Amontillado Essay Topics</vt:lpstr>
      <vt:lpstr>18.</vt:lpstr>
      <vt:lpstr>PowerPoint Presentation</vt:lpstr>
      <vt:lpstr>What Now?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Prompt Analysis and Paragraphing</dc:title>
  <dc:creator>Thor</dc:creator>
  <cp:lastModifiedBy>Thor</cp:lastModifiedBy>
  <cp:revision>10</cp:revision>
  <dcterms:created xsi:type="dcterms:W3CDTF">2019-10-08T01:30:35Z</dcterms:created>
  <dcterms:modified xsi:type="dcterms:W3CDTF">2019-10-08T03:05:11Z</dcterms:modified>
</cp:coreProperties>
</file>