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3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7151C-963C-4511-963B-D7D1228FB1F8}"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612E1-D78F-41E4-8ACE-3172D5470D6E}" type="slidenum">
              <a:rPr lang="en-US" smtClean="0"/>
              <a:t>‹#›</a:t>
            </a:fld>
            <a:endParaRPr lang="en-US"/>
          </a:p>
        </p:txBody>
      </p:sp>
    </p:spTree>
    <p:extLst>
      <p:ext uri="{BB962C8B-B14F-4D97-AF65-F5344CB8AC3E}">
        <p14:creationId xmlns:p14="http://schemas.microsoft.com/office/powerpoint/2010/main" val="3589656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7151C-963C-4511-963B-D7D1228FB1F8}"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612E1-D78F-41E4-8ACE-3172D5470D6E}" type="slidenum">
              <a:rPr lang="en-US" smtClean="0"/>
              <a:t>‹#›</a:t>
            </a:fld>
            <a:endParaRPr lang="en-US"/>
          </a:p>
        </p:txBody>
      </p:sp>
    </p:spTree>
    <p:extLst>
      <p:ext uri="{BB962C8B-B14F-4D97-AF65-F5344CB8AC3E}">
        <p14:creationId xmlns:p14="http://schemas.microsoft.com/office/powerpoint/2010/main" val="186744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7151C-963C-4511-963B-D7D1228FB1F8}"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612E1-D78F-41E4-8ACE-3172D5470D6E}" type="slidenum">
              <a:rPr lang="en-US" smtClean="0"/>
              <a:t>‹#›</a:t>
            </a:fld>
            <a:endParaRPr lang="en-US"/>
          </a:p>
        </p:txBody>
      </p:sp>
    </p:spTree>
    <p:extLst>
      <p:ext uri="{BB962C8B-B14F-4D97-AF65-F5344CB8AC3E}">
        <p14:creationId xmlns:p14="http://schemas.microsoft.com/office/powerpoint/2010/main" val="2764803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7151C-963C-4511-963B-D7D1228FB1F8}"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612E1-D78F-41E4-8ACE-3172D5470D6E}" type="slidenum">
              <a:rPr lang="en-US" smtClean="0"/>
              <a:t>‹#›</a:t>
            </a:fld>
            <a:endParaRPr lang="en-US"/>
          </a:p>
        </p:txBody>
      </p:sp>
    </p:spTree>
    <p:extLst>
      <p:ext uri="{BB962C8B-B14F-4D97-AF65-F5344CB8AC3E}">
        <p14:creationId xmlns:p14="http://schemas.microsoft.com/office/powerpoint/2010/main" val="82049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7151C-963C-4511-963B-D7D1228FB1F8}"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F612E1-D78F-41E4-8ACE-3172D5470D6E}" type="slidenum">
              <a:rPr lang="en-US" smtClean="0"/>
              <a:t>‹#›</a:t>
            </a:fld>
            <a:endParaRPr lang="en-US"/>
          </a:p>
        </p:txBody>
      </p:sp>
    </p:spTree>
    <p:extLst>
      <p:ext uri="{BB962C8B-B14F-4D97-AF65-F5344CB8AC3E}">
        <p14:creationId xmlns:p14="http://schemas.microsoft.com/office/powerpoint/2010/main" val="76600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7151C-963C-4511-963B-D7D1228FB1F8}"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612E1-D78F-41E4-8ACE-3172D5470D6E}" type="slidenum">
              <a:rPr lang="en-US" smtClean="0"/>
              <a:t>‹#›</a:t>
            </a:fld>
            <a:endParaRPr lang="en-US"/>
          </a:p>
        </p:txBody>
      </p:sp>
    </p:spTree>
    <p:extLst>
      <p:ext uri="{BB962C8B-B14F-4D97-AF65-F5344CB8AC3E}">
        <p14:creationId xmlns:p14="http://schemas.microsoft.com/office/powerpoint/2010/main" val="89211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7151C-963C-4511-963B-D7D1228FB1F8}"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F612E1-D78F-41E4-8ACE-3172D5470D6E}" type="slidenum">
              <a:rPr lang="en-US" smtClean="0"/>
              <a:t>‹#›</a:t>
            </a:fld>
            <a:endParaRPr lang="en-US"/>
          </a:p>
        </p:txBody>
      </p:sp>
    </p:spTree>
    <p:extLst>
      <p:ext uri="{BB962C8B-B14F-4D97-AF65-F5344CB8AC3E}">
        <p14:creationId xmlns:p14="http://schemas.microsoft.com/office/powerpoint/2010/main" val="1781622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7151C-963C-4511-963B-D7D1228FB1F8}"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F612E1-D78F-41E4-8ACE-3172D5470D6E}" type="slidenum">
              <a:rPr lang="en-US" smtClean="0"/>
              <a:t>‹#›</a:t>
            </a:fld>
            <a:endParaRPr lang="en-US"/>
          </a:p>
        </p:txBody>
      </p:sp>
    </p:spTree>
    <p:extLst>
      <p:ext uri="{BB962C8B-B14F-4D97-AF65-F5344CB8AC3E}">
        <p14:creationId xmlns:p14="http://schemas.microsoft.com/office/powerpoint/2010/main" val="3346382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7151C-963C-4511-963B-D7D1228FB1F8}"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F612E1-D78F-41E4-8ACE-3172D5470D6E}" type="slidenum">
              <a:rPr lang="en-US" smtClean="0"/>
              <a:t>‹#›</a:t>
            </a:fld>
            <a:endParaRPr lang="en-US"/>
          </a:p>
        </p:txBody>
      </p:sp>
    </p:spTree>
    <p:extLst>
      <p:ext uri="{BB962C8B-B14F-4D97-AF65-F5344CB8AC3E}">
        <p14:creationId xmlns:p14="http://schemas.microsoft.com/office/powerpoint/2010/main" val="2755655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7151C-963C-4511-963B-D7D1228FB1F8}"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612E1-D78F-41E4-8ACE-3172D5470D6E}" type="slidenum">
              <a:rPr lang="en-US" smtClean="0"/>
              <a:t>‹#›</a:t>
            </a:fld>
            <a:endParaRPr lang="en-US"/>
          </a:p>
        </p:txBody>
      </p:sp>
    </p:spTree>
    <p:extLst>
      <p:ext uri="{BB962C8B-B14F-4D97-AF65-F5344CB8AC3E}">
        <p14:creationId xmlns:p14="http://schemas.microsoft.com/office/powerpoint/2010/main" val="402849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7151C-963C-4511-963B-D7D1228FB1F8}"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F612E1-D78F-41E4-8ACE-3172D5470D6E}" type="slidenum">
              <a:rPr lang="en-US" smtClean="0"/>
              <a:t>‹#›</a:t>
            </a:fld>
            <a:endParaRPr lang="en-US"/>
          </a:p>
        </p:txBody>
      </p:sp>
    </p:spTree>
    <p:extLst>
      <p:ext uri="{BB962C8B-B14F-4D97-AF65-F5344CB8AC3E}">
        <p14:creationId xmlns:p14="http://schemas.microsoft.com/office/powerpoint/2010/main" val="322242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7151C-963C-4511-963B-D7D1228FB1F8}" type="datetimeFigureOut">
              <a:rPr lang="en-US" smtClean="0"/>
              <a:t>10/3/2019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F612E1-D78F-41E4-8ACE-3172D5470D6E}" type="slidenum">
              <a:rPr lang="en-US" smtClean="0"/>
              <a:t>‹#›</a:t>
            </a:fld>
            <a:endParaRPr lang="en-US"/>
          </a:p>
        </p:txBody>
      </p:sp>
    </p:spTree>
    <p:extLst>
      <p:ext uri="{BB962C8B-B14F-4D97-AF65-F5344CB8AC3E}">
        <p14:creationId xmlns:p14="http://schemas.microsoft.com/office/powerpoint/2010/main" val="2346735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Cask of Amontillado”</a:t>
            </a:r>
            <a:endParaRPr lang="en-US" dirty="0"/>
          </a:p>
        </p:txBody>
      </p:sp>
      <p:sp>
        <p:nvSpPr>
          <p:cNvPr id="3" name="Subtitle 2"/>
          <p:cNvSpPr>
            <a:spLocks noGrp="1"/>
          </p:cNvSpPr>
          <p:nvPr>
            <p:ph type="subTitle" idx="1"/>
          </p:nvPr>
        </p:nvSpPr>
        <p:spPr/>
        <p:txBody>
          <a:bodyPr/>
          <a:lstStyle/>
          <a:p>
            <a:r>
              <a:rPr lang="en-US" dirty="0" smtClean="0"/>
              <a:t>Critical Reading</a:t>
            </a:r>
            <a:endParaRPr lang="en-US" dirty="0"/>
          </a:p>
        </p:txBody>
      </p:sp>
    </p:spTree>
    <p:extLst>
      <p:ext uri="{BB962C8B-B14F-4D97-AF65-F5344CB8AC3E}">
        <p14:creationId xmlns:p14="http://schemas.microsoft.com/office/powerpoint/2010/main" val="865103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5. To whom, do you suppose, is Montresor telling this story? Upon what evidence do you base your assumption? </a:t>
            </a:r>
            <a:endParaRPr lang="en-US" dirty="0"/>
          </a:p>
        </p:txBody>
      </p:sp>
    </p:spTree>
    <p:extLst>
      <p:ext uri="{BB962C8B-B14F-4D97-AF65-F5344CB8AC3E}">
        <p14:creationId xmlns:p14="http://schemas.microsoft.com/office/powerpoint/2010/main" val="996043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It is not clear to whom Montresor speaks, but it would have to be a trusted friend or, perhaps, even God himself.</a:t>
            </a:r>
          </a:p>
          <a:p>
            <a:r>
              <a:rPr lang="en-US" dirty="0" smtClean="0"/>
              <a:t>The narration takes place 50 years after the murder, so it’s also likely that this is a death-bed confession to a religious minister. The second sentence hints at this with the “You, who so well know the nature of my soul,” line. </a:t>
            </a:r>
          </a:p>
          <a:p>
            <a:r>
              <a:rPr lang="en-US" dirty="0" smtClean="0"/>
              <a:t>Students’ answers will vary, but they should be logical.</a:t>
            </a:r>
            <a:endParaRPr lang="en-US" dirty="0"/>
          </a:p>
        </p:txBody>
      </p:sp>
    </p:spTree>
    <p:extLst>
      <p:ext uri="{BB962C8B-B14F-4D97-AF65-F5344CB8AC3E}">
        <p14:creationId xmlns:p14="http://schemas.microsoft.com/office/powerpoint/2010/main" val="150725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6. Name three of the many clever things Montresor does to lure Fortunato into his trap.</a:t>
            </a:r>
            <a:endParaRPr lang="en-US" dirty="0"/>
          </a:p>
        </p:txBody>
      </p:sp>
    </p:spTree>
    <p:extLst>
      <p:ext uri="{BB962C8B-B14F-4D97-AF65-F5344CB8AC3E}">
        <p14:creationId xmlns:p14="http://schemas.microsoft.com/office/powerpoint/2010/main" val="1396251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There are several answers that work here:</a:t>
            </a:r>
          </a:p>
          <a:p>
            <a:r>
              <a:rPr lang="en-US" dirty="0" smtClean="0"/>
              <a:t>First, he dangles a rare treat, the Amontillado, before Fortunato, who is a known wine connoisseur.</a:t>
            </a:r>
          </a:p>
          <a:p>
            <a:r>
              <a:rPr lang="en-US" dirty="0" smtClean="0"/>
              <a:t>Second, he finds Fortunato on a party night when he’s already a bit drunk and his defenses are down. </a:t>
            </a:r>
          </a:p>
          <a:p>
            <a:r>
              <a:rPr lang="en-US" dirty="0" smtClean="0"/>
              <a:t>Third, he continues to ply Fortunato with alcohol to further blur his judgment. </a:t>
            </a:r>
          </a:p>
          <a:p>
            <a:r>
              <a:rPr lang="en-US" dirty="0" smtClean="0"/>
              <a:t>Fourth, he uses the threat of Fortunato losing his opportunity to sample the Amontillado to a rival, Luchresi. </a:t>
            </a:r>
          </a:p>
          <a:p>
            <a:r>
              <a:rPr lang="en-US" dirty="0" smtClean="0"/>
              <a:t>Fifth, he pretends several times that it would be best for them not to proceed further down the path, knowing that Fortunato will insist they continue. </a:t>
            </a:r>
            <a:endParaRPr lang="en-US" dirty="0"/>
          </a:p>
        </p:txBody>
      </p:sp>
    </p:spTree>
    <p:extLst>
      <p:ext uri="{BB962C8B-B14F-4D97-AF65-F5344CB8AC3E}">
        <p14:creationId xmlns:p14="http://schemas.microsoft.com/office/powerpoint/2010/main" val="4230516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7. How did Montresor ensure that no servants would be around to witness the crime? </a:t>
            </a:r>
            <a:endParaRPr lang="en-US" dirty="0"/>
          </a:p>
        </p:txBody>
      </p:sp>
    </p:spTree>
    <p:extLst>
      <p:ext uri="{BB962C8B-B14F-4D97-AF65-F5344CB8AC3E}">
        <p14:creationId xmlns:p14="http://schemas.microsoft.com/office/powerpoint/2010/main" val="3054552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 He told them he would be gone all night and ordered them to stay in the house instead of going to the city-wide party. Of course, the moment he left out the front door, they all left out the back door. </a:t>
            </a:r>
          </a:p>
          <a:p>
            <a:r>
              <a:rPr lang="en-US" dirty="0" smtClean="0"/>
              <a:t>When the cat’s away, the mice will play, as the old saying goes.</a:t>
            </a:r>
            <a:endParaRPr lang="en-US" dirty="0"/>
          </a:p>
        </p:txBody>
      </p:sp>
    </p:spTree>
    <p:extLst>
      <p:ext uri="{BB962C8B-B14F-4D97-AF65-F5344CB8AC3E}">
        <p14:creationId xmlns:p14="http://schemas.microsoft.com/office/powerpoint/2010/main" val="4111786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Question</a:t>
            </a:r>
            <a:endParaRPr lang="en-US" dirty="0"/>
          </a:p>
        </p:txBody>
      </p:sp>
      <p:sp>
        <p:nvSpPr>
          <p:cNvPr id="3" name="Content Placeholder 2"/>
          <p:cNvSpPr>
            <a:spLocks noGrp="1"/>
          </p:cNvSpPr>
          <p:nvPr>
            <p:ph idx="1"/>
          </p:nvPr>
        </p:nvSpPr>
        <p:spPr/>
        <p:txBody>
          <a:bodyPr/>
          <a:lstStyle/>
          <a:p>
            <a:pPr marL="0" indent="0">
              <a:buNone/>
            </a:pPr>
            <a:r>
              <a:rPr lang="en-US" dirty="0" smtClean="0"/>
              <a:t>8. Poe uses several elements of foreshadowing. Write down (or paraphrase) two lines that foreshadow the grisly event at the end of the tale. </a:t>
            </a:r>
            <a:endParaRPr lang="en-US" dirty="0"/>
          </a:p>
        </p:txBody>
      </p:sp>
    </p:spTree>
    <p:extLst>
      <p:ext uri="{BB962C8B-B14F-4D97-AF65-F5344CB8AC3E}">
        <p14:creationId xmlns:p14="http://schemas.microsoft.com/office/powerpoint/2010/main" val="12725996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“Enough,” [Fortunato] said. “The cough’s a mere nothing; it will not kill me. I shall not die of a cough.”</a:t>
            </a:r>
          </a:p>
          <a:p>
            <a:pPr marL="0" indent="0">
              <a:buNone/>
            </a:pPr>
            <a:endParaRPr lang="en-US" dirty="0" smtClean="0"/>
          </a:p>
          <a:p>
            <a:r>
              <a:rPr lang="en-US" dirty="0" smtClean="0"/>
              <a:t>Montresor has brought a trowel with him to the catacombs, which he jokingly shows to Fortunato, who is too thick to ask questions.</a:t>
            </a:r>
            <a:endParaRPr lang="en-US" dirty="0"/>
          </a:p>
        </p:txBody>
      </p:sp>
    </p:spTree>
    <p:extLst>
      <p:ext uri="{BB962C8B-B14F-4D97-AF65-F5344CB8AC3E}">
        <p14:creationId xmlns:p14="http://schemas.microsoft.com/office/powerpoint/2010/main" val="66352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Question</a:t>
            </a:r>
            <a:endParaRPr lang="en-US" dirty="0"/>
          </a:p>
        </p:txBody>
      </p:sp>
      <p:sp>
        <p:nvSpPr>
          <p:cNvPr id="3" name="Content Placeholder 2"/>
          <p:cNvSpPr>
            <a:spLocks noGrp="1"/>
          </p:cNvSpPr>
          <p:nvPr>
            <p:ph idx="1"/>
          </p:nvPr>
        </p:nvSpPr>
        <p:spPr/>
        <p:txBody>
          <a:bodyPr/>
          <a:lstStyle/>
          <a:p>
            <a:pPr marL="0" indent="0">
              <a:buNone/>
            </a:pPr>
            <a:r>
              <a:rPr lang="en-US" dirty="0" smtClean="0"/>
              <a:t>9. Locate and write down a line that includes verbal irony.</a:t>
            </a:r>
            <a:endParaRPr lang="en-US" dirty="0"/>
          </a:p>
        </p:txBody>
      </p:sp>
    </p:spTree>
    <p:extLst>
      <p:ext uri="{BB962C8B-B14F-4D97-AF65-F5344CB8AC3E}">
        <p14:creationId xmlns:p14="http://schemas.microsoft.com/office/powerpoint/2010/main" val="802848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When the two men are drinking the Medoc, Fortunato says, “I drink...to the buried that repose around us.” Then, Montresor says, “And I to your long life.” This is ironic because Montresor intends for just the opposite to be true.</a:t>
            </a:r>
            <a:endParaRPr lang="en-US" dirty="0"/>
          </a:p>
        </p:txBody>
      </p:sp>
    </p:spTree>
    <p:extLst>
      <p:ext uri="{BB962C8B-B14F-4D97-AF65-F5344CB8AC3E}">
        <p14:creationId xmlns:p14="http://schemas.microsoft.com/office/powerpoint/2010/main" val="1419290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dirty="0" smtClean="0"/>
              <a:t>1. Hyperbole is the use of exaggeration to make a point. Look at the first paragraph. What phrase used by the narrator is an example of hyperbole?</a:t>
            </a:r>
          </a:p>
          <a:p>
            <a:pPr marL="0" indent="0">
              <a:buNone/>
            </a:pPr>
            <a:r>
              <a:rPr lang="en-US" dirty="0" smtClean="0"/>
              <a:t>Write down the full sentence that includes the hyperbolic element. </a:t>
            </a:r>
          </a:p>
          <a:p>
            <a:pPr marL="0" indent="0">
              <a:buNone/>
            </a:pPr>
            <a:r>
              <a:rPr lang="en-US" dirty="0" smtClean="0"/>
              <a:t>Does this line make you more sympathetic or less toward the narrator/murderer? Why? </a:t>
            </a:r>
            <a:endParaRPr lang="en-US" dirty="0"/>
          </a:p>
        </p:txBody>
      </p:sp>
    </p:spTree>
    <p:extLst>
      <p:ext uri="{BB962C8B-B14F-4D97-AF65-F5344CB8AC3E}">
        <p14:creationId xmlns:p14="http://schemas.microsoft.com/office/powerpoint/2010/main" val="2026372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10. When Montresor offers the Medoc wine to Fortunato, what is the reason he gives for wanting the other man to drink? </a:t>
            </a:r>
          </a:p>
          <a:p>
            <a:pPr marL="0" indent="0">
              <a:buNone/>
            </a:pPr>
            <a:r>
              <a:rPr lang="en-US" dirty="0" smtClean="0"/>
              <a:t>What is the real reason? </a:t>
            </a:r>
          </a:p>
          <a:p>
            <a:pPr marL="0" indent="0">
              <a:buNone/>
            </a:pPr>
            <a:r>
              <a:rPr lang="en-US" dirty="0" smtClean="0"/>
              <a:t>Why does Montresor also have a drink? </a:t>
            </a:r>
            <a:endParaRPr lang="en-US" dirty="0"/>
          </a:p>
        </p:txBody>
      </p:sp>
    </p:spTree>
    <p:extLst>
      <p:ext uri="{BB962C8B-B14F-4D97-AF65-F5344CB8AC3E}">
        <p14:creationId xmlns:p14="http://schemas.microsoft.com/office/powerpoint/2010/main" val="3471103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a:bodyPr>
          <a:lstStyle/>
          <a:p>
            <a:r>
              <a:rPr lang="en-US" dirty="0" smtClean="0"/>
              <a:t>He says that Fortunato should drink because it will help warm him, countering the damp coldness of the underground tunnels. </a:t>
            </a:r>
          </a:p>
          <a:p>
            <a:r>
              <a:rPr lang="en-US" dirty="0" smtClean="0"/>
              <a:t>He really, though, just wants to keep Fortunato drunk.</a:t>
            </a:r>
          </a:p>
          <a:p>
            <a:r>
              <a:rPr lang="en-US" dirty="0" smtClean="0"/>
              <a:t>He drinks some himself probably to stay warm, but also probably to steel his nerves against the crime he’s about to commit.</a:t>
            </a:r>
            <a:endParaRPr lang="en-US" dirty="0"/>
          </a:p>
        </p:txBody>
      </p:sp>
    </p:spTree>
    <p:extLst>
      <p:ext uri="{BB962C8B-B14F-4D97-AF65-F5344CB8AC3E}">
        <p14:creationId xmlns:p14="http://schemas.microsoft.com/office/powerpoint/2010/main" val="3059809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11. At the end of the story, what makes Montresor feel sick?</a:t>
            </a:r>
            <a:endParaRPr lang="en-US" dirty="0"/>
          </a:p>
        </p:txBody>
      </p:sp>
    </p:spTree>
    <p:extLst>
      <p:ext uri="{BB962C8B-B14F-4D97-AF65-F5344CB8AC3E}">
        <p14:creationId xmlns:p14="http://schemas.microsoft.com/office/powerpoint/2010/main" val="42923307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It’s most likely a combination of the dampness of the tunnels and the niter, or potassium nitrate, in the air. </a:t>
            </a:r>
          </a:p>
          <a:p>
            <a:r>
              <a:rPr lang="en-US" dirty="0" smtClean="0"/>
              <a:t>He does not feel sick about what he’s done to Fortunato. There’s no guilt or remorse here. He’s reacting physically to the damp, ill environment. </a:t>
            </a:r>
            <a:endParaRPr lang="en-US" dirty="0"/>
          </a:p>
        </p:txBody>
      </p:sp>
    </p:spTree>
    <p:extLst>
      <p:ext uri="{BB962C8B-B14F-4D97-AF65-F5344CB8AC3E}">
        <p14:creationId xmlns:p14="http://schemas.microsoft.com/office/powerpoint/2010/main" val="674600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12. Is Montresor a reliable or unreliable narrator? Explain your answer. </a:t>
            </a:r>
            <a:endParaRPr lang="en-US" dirty="0"/>
          </a:p>
        </p:txBody>
      </p:sp>
    </p:spTree>
    <p:extLst>
      <p:ext uri="{BB962C8B-B14F-4D97-AF65-F5344CB8AC3E}">
        <p14:creationId xmlns:p14="http://schemas.microsoft.com/office/powerpoint/2010/main" val="2941408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Montresor is the classic unreliable narrator. We should not fully believe everything he says, as he is clearly mentally deranged. </a:t>
            </a:r>
          </a:p>
          <a:p>
            <a:r>
              <a:rPr lang="en-US" dirty="0" smtClean="0"/>
              <a:t>He’s a murderer who never gives us a full or satisfying reason for the murder. </a:t>
            </a:r>
          </a:p>
          <a:p>
            <a:r>
              <a:rPr lang="en-US" dirty="0" smtClean="0"/>
              <a:t>He’s acting on emotion, but we are not able to tell if his actions are justified and we should sense that they probably aren’t. </a:t>
            </a:r>
          </a:p>
          <a:p>
            <a:r>
              <a:rPr lang="en-US" dirty="0" smtClean="0"/>
              <a:t>Also, he’s telling this story 50 years later, meaning that details and accuracies have certainly faded with time. </a:t>
            </a:r>
            <a:endParaRPr lang="en-US" dirty="0"/>
          </a:p>
        </p:txBody>
      </p:sp>
    </p:spTree>
    <p:extLst>
      <p:ext uri="{BB962C8B-B14F-4D97-AF65-F5344CB8AC3E}">
        <p14:creationId xmlns:p14="http://schemas.microsoft.com/office/powerpoint/2010/main" val="3522367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13. Poe is a master at creating an eerie, suspenseful mood in his stories. Dig back into the text of this story and write down two lines that help establish this mood. Yes, I want you to write down the full line. </a:t>
            </a:r>
            <a:endParaRPr lang="en-US" dirty="0"/>
          </a:p>
        </p:txBody>
      </p:sp>
    </p:spTree>
    <p:extLst>
      <p:ext uri="{BB962C8B-B14F-4D97-AF65-F5344CB8AC3E}">
        <p14:creationId xmlns:p14="http://schemas.microsoft.com/office/powerpoint/2010/main" val="24496799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lnSpcReduction="10000"/>
          </a:bodyPr>
          <a:lstStyle/>
          <a:p>
            <a:r>
              <a:rPr lang="en-US" dirty="0" smtClean="0"/>
              <a:t>Answers will vary, as there are many creepy descriptions of the setting, but I like:</a:t>
            </a:r>
          </a:p>
          <a:p>
            <a:r>
              <a:rPr lang="en-US" dirty="0" smtClean="0"/>
              <a:t>The drops of moisture trickle among the bones. </a:t>
            </a:r>
            <a:endParaRPr lang="en-US" dirty="0"/>
          </a:p>
          <a:p>
            <a:r>
              <a:rPr lang="en-US" dirty="0" smtClean="0"/>
              <a:t>We passed through a range of low arches, descended, passed on, and descending again, arrived at a deep crypt, in which the foulness of the air caused our flambeaux rather to glow than flame.</a:t>
            </a:r>
            <a:endParaRPr lang="en-US" dirty="0"/>
          </a:p>
        </p:txBody>
      </p:sp>
    </p:spTree>
    <p:extLst>
      <p:ext uri="{BB962C8B-B14F-4D97-AF65-F5344CB8AC3E}">
        <p14:creationId xmlns:p14="http://schemas.microsoft.com/office/powerpoint/2010/main" val="377576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14. Montresor acts as judge, jury, and executioner of Fortunato. Is there any crime/offense that Fortunato could have unwittingly committed that would make Montresor’s rage seem reasonable to you? </a:t>
            </a:r>
          </a:p>
          <a:p>
            <a:pPr marL="0" indent="0">
              <a:buNone/>
            </a:pPr>
            <a:r>
              <a:rPr lang="en-US" dirty="0" smtClean="0"/>
              <a:t>Do you think individuals are ever justified in taking justice into their own hands? </a:t>
            </a:r>
          </a:p>
          <a:p>
            <a:pPr marL="0" indent="0">
              <a:buNone/>
            </a:pPr>
            <a:r>
              <a:rPr lang="en-US" dirty="0" smtClean="0"/>
              <a:t>Explain your thoughts. </a:t>
            </a:r>
            <a:endParaRPr lang="en-US" dirty="0"/>
          </a:p>
        </p:txBody>
      </p:sp>
    </p:spTree>
    <p:extLst>
      <p:ext uri="{BB962C8B-B14F-4D97-AF65-F5344CB8AC3E}">
        <p14:creationId xmlns:p14="http://schemas.microsoft.com/office/powerpoint/2010/main" val="21166072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Answer</a:t>
            </a:r>
            <a:endParaRPr lang="en-US"/>
          </a:p>
        </p:txBody>
      </p:sp>
      <p:sp>
        <p:nvSpPr>
          <p:cNvPr id="3" name="Content Placeholder 2"/>
          <p:cNvSpPr>
            <a:spLocks noGrp="1"/>
          </p:cNvSpPr>
          <p:nvPr>
            <p:ph idx="1"/>
          </p:nvPr>
        </p:nvSpPr>
        <p:spPr/>
        <p:txBody>
          <a:bodyPr>
            <a:normAutofit fontScale="92500" lnSpcReduction="10000"/>
          </a:bodyPr>
          <a:lstStyle/>
          <a:p>
            <a:r>
              <a:rPr lang="en-US" dirty="0" smtClean="0"/>
              <a:t>Answers will vary on this question.</a:t>
            </a:r>
          </a:p>
          <a:p>
            <a:r>
              <a:rPr lang="en-US" dirty="0" smtClean="0"/>
              <a:t>The first question is tricky because Fortunato is clueless that Montresor holds a grudge against him. This makes the reader think that the offenses weren’t really as major as Montresor perceives them to be. </a:t>
            </a:r>
          </a:p>
          <a:p>
            <a:r>
              <a:rPr lang="en-US" dirty="0" smtClean="0"/>
              <a:t>The second question often leads to a lively discussion, as students have passionate feelings about right/wrong and our criminal justice system.</a:t>
            </a:r>
            <a:endParaRPr lang="en-US" dirty="0"/>
          </a:p>
        </p:txBody>
      </p:sp>
    </p:spTree>
    <p:extLst>
      <p:ext uri="{BB962C8B-B14F-4D97-AF65-F5344CB8AC3E}">
        <p14:creationId xmlns:p14="http://schemas.microsoft.com/office/powerpoint/2010/main" val="702137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hyperbolic line is: “The thousand injuries of Fortunato I had borne as I best could, but when he ventured upon insult I vowed revenge.” </a:t>
            </a:r>
          </a:p>
          <a:p>
            <a:r>
              <a:rPr lang="en-US" dirty="0" smtClean="0"/>
              <a:t>Obviously, Fortunato hasn’t harmed Montresor a full 1,000 times. </a:t>
            </a:r>
          </a:p>
          <a:p>
            <a:r>
              <a:rPr lang="en-US" dirty="0"/>
              <a:t>A</a:t>
            </a:r>
            <a:r>
              <a:rPr lang="en-US" dirty="0" smtClean="0"/>
              <a:t>nswers to the second part will vary, but the line makes me less sympathetic because I can’t imagine Fortunato has done anything so terrible as to warrant this brutal killing. </a:t>
            </a:r>
          </a:p>
          <a:p>
            <a:r>
              <a:rPr lang="en-US" dirty="0" smtClean="0"/>
              <a:t>Montresor is exaggerating (and not actually explaining) Fortunato’s offenses</a:t>
            </a:r>
            <a:endParaRPr lang="en-US" dirty="0"/>
          </a:p>
        </p:txBody>
      </p:sp>
    </p:spTree>
    <p:extLst>
      <p:ext uri="{BB962C8B-B14F-4D97-AF65-F5344CB8AC3E}">
        <p14:creationId xmlns:p14="http://schemas.microsoft.com/office/powerpoint/2010/main" val="2217058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2. Montresor tells us, “A wrong is unredressed when retribution overtakes its redresser. It is equally unredressed when the avenger fails to make himself felt as such to him who has done the wrong.” In your own words, explain what this means. </a:t>
            </a:r>
            <a:endParaRPr lang="en-US" dirty="0"/>
          </a:p>
        </p:txBody>
      </p:sp>
    </p:spTree>
    <p:extLst>
      <p:ext uri="{BB962C8B-B14F-4D97-AF65-F5344CB8AC3E}">
        <p14:creationId xmlns:p14="http://schemas.microsoft.com/office/powerpoint/2010/main" val="472989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[A wrong is . . . done the wrong.] Answers may vary, but these sentences might be rephrased this way: “A wrong is not avenged if the avenger either is punished for taking revenge or does not make the wrongdoer aware that he is taking revenge.”</a:t>
            </a:r>
            <a:endParaRPr lang="en-US" dirty="0"/>
          </a:p>
        </p:txBody>
      </p:sp>
    </p:spTree>
    <p:extLst>
      <p:ext uri="{BB962C8B-B14F-4D97-AF65-F5344CB8AC3E}">
        <p14:creationId xmlns:p14="http://schemas.microsoft.com/office/powerpoint/2010/main" val="467590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3. What is it about Montresor that makes him an especially effective enemy to Fortunato? Give an example from a book you’ve read or a film/T.V. show you’ve seen in which this type of villain exists. </a:t>
            </a:r>
            <a:endParaRPr lang="en-US" dirty="0"/>
          </a:p>
        </p:txBody>
      </p:sp>
    </p:spTree>
    <p:extLst>
      <p:ext uri="{BB962C8B-B14F-4D97-AF65-F5344CB8AC3E}">
        <p14:creationId xmlns:p14="http://schemas.microsoft.com/office/powerpoint/2010/main" val="513585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Montresor is effective because Fortunato doesn’t know that he’s an enemy. An enemy disguised as a friend is far more dangerous than an openly pronounced foe because the “frenemy” has access to you and information about your life that an adversary would not easily know. </a:t>
            </a:r>
          </a:p>
          <a:p>
            <a:r>
              <a:rPr lang="en-US" dirty="0" smtClean="0"/>
              <a:t>This two-faced villain reminds me of Iago from Shakespeare’s play Othello. Iago, one of Othello’s trusted military leaders, secretly hates Othello and easily lies to his face, setting traps and manipulations that lead the military general to kill his beloved wife and end his own life. It’s fascinating–and scary–to watch.</a:t>
            </a:r>
            <a:endParaRPr lang="en-US" dirty="0"/>
          </a:p>
        </p:txBody>
      </p:sp>
    </p:spTree>
    <p:extLst>
      <p:ext uri="{BB962C8B-B14F-4D97-AF65-F5344CB8AC3E}">
        <p14:creationId xmlns:p14="http://schemas.microsoft.com/office/powerpoint/2010/main" val="244515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Question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4. Fortunato, who has been out drinking and enjoying Carnival, is wearing a clown’s hat. Symbolically, why is this an interesting–and appropriate–costume choice by the writer, Edgar Allan Poe?</a:t>
            </a:r>
            <a:endParaRPr lang="en-US" dirty="0"/>
          </a:p>
        </p:txBody>
      </p:sp>
    </p:spTree>
    <p:extLst>
      <p:ext uri="{BB962C8B-B14F-4D97-AF65-F5344CB8AC3E}">
        <p14:creationId xmlns:p14="http://schemas.microsoft.com/office/powerpoint/2010/main" val="2735750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Fortunato is dressed like a court jester or clown and he is, in fact, a fool who falls into Montresor’s trap.</a:t>
            </a:r>
          </a:p>
          <a:p>
            <a:r>
              <a:rPr lang="en-US" dirty="0" smtClean="0"/>
              <a:t>The clothing makes the man in this story. Fortunato is fooled by Montresor, but it is also partly Fortunato’s own foolish ego that leads him into peril, as he feels competitive with Luchresi and wants to present himself as the better man.</a:t>
            </a:r>
          </a:p>
          <a:p>
            <a:r>
              <a:rPr lang="en-US" dirty="0" smtClean="0"/>
              <a:t>Finally, the costume emphasizes the irony of Fortunato’s name, which could loosely translate to “fortunate” in English. He, of course, is just the opposite of fortunate, as he will die in the catacombs.</a:t>
            </a:r>
            <a:endParaRPr lang="en-US" dirty="0"/>
          </a:p>
        </p:txBody>
      </p:sp>
    </p:spTree>
    <p:extLst>
      <p:ext uri="{BB962C8B-B14F-4D97-AF65-F5344CB8AC3E}">
        <p14:creationId xmlns:p14="http://schemas.microsoft.com/office/powerpoint/2010/main" val="3679181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1541</Words>
  <Application>Microsoft Office PowerPoint</Application>
  <PresentationFormat>On-screen Show (4:3)</PresentationFormat>
  <Paragraphs>90</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“The Cask of Amontillado”</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Answer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Cask of Amontillado”</dc:title>
  <dc:creator>Thor</dc:creator>
  <cp:lastModifiedBy>Robert Howard</cp:lastModifiedBy>
  <cp:revision>6</cp:revision>
  <dcterms:created xsi:type="dcterms:W3CDTF">2019-10-03T01:22:26Z</dcterms:created>
  <dcterms:modified xsi:type="dcterms:W3CDTF">2019-10-03T19:58:48Z</dcterms:modified>
</cp:coreProperties>
</file>