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9" r:id="rId8"/>
    <p:sldId id="262" r:id="rId9"/>
    <p:sldId id="280" r:id="rId10"/>
    <p:sldId id="265" r:id="rId11"/>
    <p:sldId id="281" r:id="rId12"/>
    <p:sldId id="266" r:id="rId13"/>
    <p:sldId id="282" r:id="rId14"/>
    <p:sldId id="263" r:id="rId15"/>
    <p:sldId id="264" r:id="rId16"/>
    <p:sldId id="267" r:id="rId17"/>
    <p:sldId id="268" r:id="rId18"/>
    <p:sldId id="269" r:id="rId19"/>
    <p:sldId id="270" r:id="rId20"/>
    <p:sldId id="271" r:id="rId21"/>
    <p:sldId id="272" r:id="rId22"/>
    <p:sldId id="273" r:id="rId23"/>
    <p:sldId id="274" r:id="rId24"/>
    <p:sldId id="275" r:id="rId25"/>
    <p:sldId id="276"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266F5A-CA64-4978-B26E-88EE0340AAFD}"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E152C-3757-4AE5-B854-135B240CEFC3}" type="slidenum">
              <a:rPr lang="en-US" smtClean="0"/>
              <a:t>‹#›</a:t>
            </a:fld>
            <a:endParaRPr lang="en-US"/>
          </a:p>
        </p:txBody>
      </p:sp>
    </p:spTree>
    <p:extLst>
      <p:ext uri="{BB962C8B-B14F-4D97-AF65-F5344CB8AC3E}">
        <p14:creationId xmlns:p14="http://schemas.microsoft.com/office/powerpoint/2010/main" val="1508267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266F5A-CA64-4978-B26E-88EE0340AAFD}"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E152C-3757-4AE5-B854-135B240CEFC3}" type="slidenum">
              <a:rPr lang="en-US" smtClean="0"/>
              <a:t>‹#›</a:t>
            </a:fld>
            <a:endParaRPr lang="en-US"/>
          </a:p>
        </p:txBody>
      </p:sp>
    </p:spTree>
    <p:extLst>
      <p:ext uri="{BB962C8B-B14F-4D97-AF65-F5344CB8AC3E}">
        <p14:creationId xmlns:p14="http://schemas.microsoft.com/office/powerpoint/2010/main" val="94172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266F5A-CA64-4978-B26E-88EE0340AAFD}"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E152C-3757-4AE5-B854-135B240CEFC3}" type="slidenum">
              <a:rPr lang="en-US" smtClean="0"/>
              <a:t>‹#›</a:t>
            </a:fld>
            <a:endParaRPr lang="en-US"/>
          </a:p>
        </p:txBody>
      </p:sp>
    </p:spTree>
    <p:extLst>
      <p:ext uri="{BB962C8B-B14F-4D97-AF65-F5344CB8AC3E}">
        <p14:creationId xmlns:p14="http://schemas.microsoft.com/office/powerpoint/2010/main" val="9200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266F5A-CA64-4978-B26E-88EE0340AAFD}"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E152C-3757-4AE5-B854-135B240CEFC3}" type="slidenum">
              <a:rPr lang="en-US" smtClean="0"/>
              <a:t>‹#›</a:t>
            </a:fld>
            <a:endParaRPr lang="en-US"/>
          </a:p>
        </p:txBody>
      </p:sp>
    </p:spTree>
    <p:extLst>
      <p:ext uri="{BB962C8B-B14F-4D97-AF65-F5344CB8AC3E}">
        <p14:creationId xmlns:p14="http://schemas.microsoft.com/office/powerpoint/2010/main" val="4193385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266F5A-CA64-4978-B26E-88EE0340AAFD}"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E152C-3757-4AE5-B854-135B240CEFC3}" type="slidenum">
              <a:rPr lang="en-US" smtClean="0"/>
              <a:t>‹#›</a:t>
            </a:fld>
            <a:endParaRPr lang="en-US"/>
          </a:p>
        </p:txBody>
      </p:sp>
    </p:spTree>
    <p:extLst>
      <p:ext uri="{BB962C8B-B14F-4D97-AF65-F5344CB8AC3E}">
        <p14:creationId xmlns:p14="http://schemas.microsoft.com/office/powerpoint/2010/main" val="2017663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266F5A-CA64-4978-B26E-88EE0340AAFD}"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E152C-3757-4AE5-B854-135B240CEFC3}" type="slidenum">
              <a:rPr lang="en-US" smtClean="0"/>
              <a:t>‹#›</a:t>
            </a:fld>
            <a:endParaRPr lang="en-US"/>
          </a:p>
        </p:txBody>
      </p:sp>
    </p:spTree>
    <p:extLst>
      <p:ext uri="{BB962C8B-B14F-4D97-AF65-F5344CB8AC3E}">
        <p14:creationId xmlns:p14="http://schemas.microsoft.com/office/powerpoint/2010/main" val="32847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266F5A-CA64-4978-B26E-88EE0340AAFD}" type="datetimeFigureOut">
              <a:rPr lang="en-US" smtClean="0"/>
              <a:t>10/27/2019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2E152C-3757-4AE5-B854-135B240CEFC3}" type="slidenum">
              <a:rPr lang="en-US" smtClean="0"/>
              <a:t>‹#›</a:t>
            </a:fld>
            <a:endParaRPr lang="en-US"/>
          </a:p>
        </p:txBody>
      </p:sp>
    </p:spTree>
    <p:extLst>
      <p:ext uri="{BB962C8B-B14F-4D97-AF65-F5344CB8AC3E}">
        <p14:creationId xmlns:p14="http://schemas.microsoft.com/office/powerpoint/2010/main" val="3301710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266F5A-CA64-4978-B26E-88EE0340AAFD}" type="datetimeFigureOut">
              <a:rPr lang="en-US" smtClean="0"/>
              <a:t>10/27/2019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2E152C-3757-4AE5-B854-135B240CEFC3}" type="slidenum">
              <a:rPr lang="en-US" smtClean="0"/>
              <a:t>‹#›</a:t>
            </a:fld>
            <a:endParaRPr lang="en-US"/>
          </a:p>
        </p:txBody>
      </p:sp>
    </p:spTree>
    <p:extLst>
      <p:ext uri="{BB962C8B-B14F-4D97-AF65-F5344CB8AC3E}">
        <p14:creationId xmlns:p14="http://schemas.microsoft.com/office/powerpoint/2010/main" val="1022156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266F5A-CA64-4978-B26E-88EE0340AAFD}" type="datetimeFigureOut">
              <a:rPr lang="en-US" smtClean="0"/>
              <a:t>10/27/2019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2E152C-3757-4AE5-B854-135B240CEFC3}" type="slidenum">
              <a:rPr lang="en-US" smtClean="0"/>
              <a:t>‹#›</a:t>
            </a:fld>
            <a:endParaRPr lang="en-US"/>
          </a:p>
        </p:txBody>
      </p:sp>
    </p:spTree>
    <p:extLst>
      <p:ext uri="{BB962C8B-B14F-4D97-AF65-F5344CB8AC3E}">
        <p14:creationId xmlns:p14="http://schemas.microsoft.com/office/powerpoint/2010/main" val="3149386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266F5A-CA64-4978-B26E-88EE0340AAFD}"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E152C-3757-4AE5-B854-135B240CEFC3}" type="slidenum">
              <a:rPr lang="en-US" smtClean="0"/>
              <a:t>‹#›</a:t>
            </a:fld>
            <a:endParaRPr lang="en-US"/>
          </a:p>
        </p:txBody>
      </p:sp>
    </p:spTree>
    <p:extLst>
      <p:ext uri="{BB962C8B-B14F-4D97-AF65-F5344CB8AC3E}">
        <p14:creationId xmlns:p14="http://schemas.microsoft.com/office/powerpoint/2010/main" val="241095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266F5A-CA64-4978-B26E-88EE0340AAFD}"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E152C-3757-4AE5-B854-135B240CEFC3}" type="slidenum">
              <a:rPr lang="en-US" smtClean="0"/>
              <a:t>‹#›</a:t>
            </a:fld>
            <a:endParaRPr lang="en-US"/>
          </a:p>
        </p:txBody>
      </p:sp>
    </p:spTree>
    <p:extLst>
      <p:ext uri="{BB962C8B-B14F-4D97-AF65-F5344CB8AC3E}">
        <p14:creationId xmlns:p14="http://schemas.microsoft.com/office/powerpoint/2010/main" val="4141058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266F5A-CA64-4978-B26E-88EE0340AAFD}" type="datetimeFigureOut">
              <a:rPr lang="en-US" smtClean="0"/>
              <a:t>10/27/2019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E152C-3757-4AE5-B854-135B240CEFC3}" type="slidenum">
              <a:rPr lang="en-US" smtClean="0"/>
              <a:t>‹#›</a:t>
            </a:fld>
            <a:endParaRPr lang="en-US"/>
          </a:p>
        </p:txBody>
      </p:sp>
    </p:spTree>
    <p:extLst>
      <p:ext uri="{BB962C8B-B14F-4D97-AF65-F5344CB8AC3E}">
        <p14:creationId xmlns:p14="http://schemas.microsoft.com/office/powerpoint/2010/main" val="3693117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Invalid’s Story</a:t>
            </a:r>
            <a:br>
              <a:rPr lang="en-US" dirty="0" smtClean="0"/>
            </a:br>
            <a:r>
              <a:rPr lang="en-US" sz="2400" dirty="0" smtClean="0"/>
              <a:t>by Mark Twain</a:t>
            </a:r>
            <a:endParaRPr lang="en-US" dirty="0"/>
          </a:p>
        </p:txBody>
      </p:sp>
      <p:sp>
        <p:nvSpPr>
          <p:cNvPr id="3" name="Subtitle 2"/>
          <p:cNvSpPr>
            <a:spLocks noGrp="1"/>
          </p:cNvSpPr>
          <p:nvPr>
            <p:ph type="subTitle" idx="1"/>
          </p:nvPr>
        </p:nvSpPr>
        <p:spPr/>
        <p:txBody>
          <a:bodyPr>
            <a:normAutofit/>
          </a:bodyPr>
          <a:lstStyle/>
          <a:p>
            <a:r>
              <a:rPr lang="en-US" sz="2000" dirty="0" smtClean="0">
                <a:solidFill>
                  <a:schemeClr val="tx1"/>
                </a:solidFill>
              </a:rPr>
              <a:t>In addition to this review, you may want to read the enotes study guide on the handouts and worksheets page</a:t>
            </a:r>
            <a:endParaRPr lang="en-US" sz="2000" dirty="0">
              <a:solidFill>
                <a:schemeClr val="tx1"/>
              </a:solidFill>
            </a:endParaRPr>
          </a:p>
        </p:txBody>
      </p:sp>
    </p:spTree>
    <p:extLst>
      <p:ext uri="{BB962C8B-B14F-4D97-AF65-F5344CB8AC3E}">
        <p14:creationId xmlns:p14="http://schemas.microsoft.com/office/powerpoint/2010/main" val="3091219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Grammar:</a:t>
            </a:r>
            <a:r>
              <a:rPr lang="en-US" sz="3600" dirty="0">
                <a:solidFill>
                  <a:prstClr val="black"/>
                </a:solidFill>
                <a:latin typeface="Arial Narrow" panose="020B0606020202030204" pitchFamily="34" charset="0"/>
              </a:rPr>
              <a:t> </a:t>
            </a:r>
            <a:r>
              <a:rPr lang="en-US" sz="3600" dirty="0">
                <a:solidFill>
                  <a:srgbClr val="0070C0"/>
                </a:solidFill>
                <a:latin typeface="Arial Narrow" panose="020B0606020202030204" pitchFamily="34" charset="0"/>
              </a:rPr>
              <a:t>Active and Passive Voice</a:t>
            </a:r>
            <a:endParaRPr lang="en-US" dirty="0"/>
          </a:p>
        </p:txBody>
      </p:sp>
      <p:sp>
        <p:nvSpPr>
          <p:cNvPr id="3" name="Content Placeholder 2"/>
          <p:cNvSpPr>
            <a:spLocks noGrp="1"/>
          </p:cNvSpPr>
          <p:nvPr>
            <p:ph idx="1"/>
          </p:nvPr>
        </p:nvSpPr>
        <p:spPr/>
        <p:txBody>
          <a:bodyPr/>
          <a:lstStyle/>
          <a:p>
            <a:r>
              <a:rPr lang="en-US" dirty="0" smtClean="0"/>
              <a:t>Which sentence is in the active voice?</a:t>
            </a:r>
          </a:p>
          <a:p>
            <a:pPr lvl="1"/>
            <a:r>
              <a:rPr lang="en-US" dirty="0" smtClean="0"/>
              <a:t>The white pine box was put onto the train.</a:t>
            </a:r>
          </a:p>
          <a:p>
            <a:pPr lvl="1"/>
            <a:r>
              <a:rPr lang="en-US" dirty="0" smtClean="0"/>
              <a:t>A lot of chicken feathers were brought by Thompson.</a:t>
            </a:r>
          </a:p>
          <a:p>
            <a:pPr lvl="1"/>
            <a:r>
              <a:rPr lang="en-US" dirty="0" smtClean="0"/>
              <a:t>The window was broken.</a:t>
            </a:r>
          </a:p>
          <a:p>
            <a:pPr lvl="1"/>
            <a:r>
              <a:rPr lang="en-US" dirty="0" smtClean="0"/>
              <a:t>I've got an idea.</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114715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Grammar:</a:t>
            </a:r>
            <a:r>
              <a:rPr lang="en-US" sz="3600" dirty="0">
                <a:solidFill>
                  <a:prstClr val="black"/>
                </a:solidFill>
                <a:latin typeface="Arial Narrow" panose="020B0606020202030204" pitchFamily="34" charset="0"/>
              </a:rPr>
              <a:t> </a:t>
            </a:r>
            <a:r>
              <a:rPr lang="en-US" sz="3600" dirty="0">
                <a:solidFill>
                  <a:srgbClr val="0070C0"/>
                </a:solidFill>
                <a:latin typeface="Arial Narrow" panose="020B0606020202030204" pitchFamily="34" charset="0"/>
              </a:rPr>
              <a:t>Active and Passive Voice</a:t>
            </a:r>
            <a:endParaRPr lang="en-US" dirty="0"/>
          </a:p>
        </p:txBody>
      </p:sp>
      <p:sp>
        <p:nvSpPr>
          <p:cNvPr id="3" name="Content Placeholder 2"/>
          <p:cNvSpPr>
            <a:spLocks noGrp="1"/>
          </p:cNvSpPr>
          <p:nvPr>
            <p:ph idx="1"/>
          </p:nvPr>
        </p:nvSpPr>
        <p:spPr/>
        <p:txBody>
          <a:bodyPr/>
          <a:lstStyle/>
          <a:p>
            <a:r>
              <a:rPr lang="en-US" dirty="0" smtClean="0"/>
              <a:t>Which sentence is in the active voice?</a:t>
            </a:r>
          </a:p>
          <a:p>
            <a:pPr lvl="1"/>
            <a:r>
              <a:rPr lang="en-US" dirty="0" smtClean="0"/>
              <a:t>The white pine box was put onto the train.</a:t>
            </a:r>
          </a:p>
          <a:p>
            <a:pPr lvl="1"/>
            <a:r>
              <a:rPr lang="en-US" dirty="0" smtClean="0"/>
              <a:t>A lot of chicken feathers were brought by Thompson.</a:t>
            </a:r>
          </a:p>
          <a:p>
            <a:pPr lvl="1"/>
            <a:r>
              <a:rPr lang="en-US" dirty="0" smtClean="0"/>
              <a:t>The window was broken.</a:t>
            </a:r>
          </a:p>
          <a:p>
            <a:pPr lvl="1"/>
            <a:r>
              <a:rPr lang="en-US" dirty="0" smtClean="0">
                <a:solidFill>
                  <a:srgbClr val="00B050"/>
                </a:solidFill>
              </a:rPr>
              <a:t>I've got an idea.</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24243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Grammar:</a:t>
            </a:r>
            <a:r>
              <a:rPr lang="en-US" sz="3600" dirty="0">
                <a:solidFill>
                  <a:prstClr val="black"/>
                </a:solidFill>
                <a:latin typeface="Arial Narrow" panose="020B0606020202030204" pitchFamily="34" charset="0"/>
              </a:rPr>
              <a:t> </a:t>
            </a:r>
            <a:r>
              <a:rPr lang="en-US" sz="3600" dirty="0">
                <a:solidFill>
                  <a:srgbClr val="0070C0"/>
                </a:solidFill>
                <a:latin typeface="Arial Narrow" panose="020B0606020202030204" pitchFamily="34" charset="0"/>
              </a:rPr>
              <a:t>Active and Passive Voice</a:t>
            </a:r>
            <a:endParaRPr lang="en-US" dirty="0"/>
          </a:p>
        </p:txBody>
      </p:sp>
      <p:sp>
        <p:nvSpPr>
          <p:cNvPr id="3" name="Content Placeholder 2"/>
          <p:cNvSpPr>
            <a:spLocks noGrp="1"/>
          </p:cNvSpPr>
          <p:nvPr>
            <p:ph idx="1"/>
          </p:nvPr>
        </p:nvSpPr>
        <p:spPr/>
        <p:txBody>
          <a:bodyPr/>
          <a:lstStyle/>
          <a:p>
            <a:r>
              <a:rPr lang="en-US" dirty="0" smtClean="0"/>
              <a:t>Which sentence is in the passive voice?</a:t>
            </a:r>
          </a:p>
          <a:p>
            <a:pPr lvl="1"/>
            <a:r>
              <a:rPr lang="en-US" dirty="0" smtClean="0"/>
              <a:t>We were taken from the platform.</a:t>
            </a:r>
          </a:p>
          <a:p>
            <a:pPr lvl="1"/>
            <a:r>
              <a:rPr lang="en-US" dirty="0" smtClean="0"/>
              <a:t>It was only a harmless box of rifles.</a:t>
            </a:r>
          </a:p>
          <a:p>
            <a:pPr lvl="1"/>
            <a:r>
              <a:rPr lang="en-US" dirty="0" smtClean="0"/>
              <a:t>John B. Hackett is dead.</a:t>
            </a:r>
          </a:p>
          <a:p>
            <a:pPr lvl="1"/>
            <a:r>
              <a:rPr lang="en-US" dirty="0" smtClean="0"/>
              <a:t>Thompson bought dried apples.</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029650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Grammar:</a:t>
            </a:r>
            <a:r>
              <a:rPr lang="en-US" sz="3600" dirty="0">
                <a:solidFill>
                  <a:prstClr val="black"/>
                </a:solidFill>
                <a:latin typeface="Arial Narrow" panose="020B0606020202030204" pitchFamily="34" charset="0"/>
              </a:rPr>
              <a:t> </a:t>
            </a:r>
            <a:r>
              <a:rPr lang="en-US" sz="3600" dirty="0">
                <a:solidFill>
                  <a:srgbClr val="0070C0"/>
                </a:solidFill>
                <a:latin typeface="Arial Narrow" panose="020B0606020202030204" pitchFamily="34" charset="0"/>
              </a:rPr>
              <a:t>Active and Passive Voice</a:t>
            </a:r>
            <a:endParaRPr lang="en-US" dirty="0"/>
          </a:p>
        </p:txBody>
      </p:sp>
      <p:sp>
        <p:nvSpPr>
          <p:cNvPr id="3" name="Content Placeholder 2"/>
          <p:cNvSpPr>
            <a:spLocks noGrp="1"/>
          </p:cNvSpPr>
          <p:nvPr>
            <p:ph idx="1"/>
          </p:nvPr>
        </p:nvSpPr>
        <p:spPr/>
        <p:txBody>
          <a:bodyPr/>
          <a:lstStyle/>
          <a:p>
            <a:r>
              <a:rPr lang="en-US" dirty="0" smtClean="0"/>
              <a:t>Which sentence is in the passive voice?</a:t>
            </a:r>
          </a:p>
          <a:p>
            <a:pPr lvl="1"/>
            <a:r>
              <a:rPr lang="en-US" dirty="0" smtClean="0">
                <a:solidFill>
                  <a:srgbClr val="FF0000"/>
                </a:solidFill>
              </a:rPr>
              <a:t>We were taken from the platform.</a:t>
            </a:r>
          </a:p>
          <a:p>
            <a:pPr lvl="1"/>
            <a:r>
              <a:rPr lang="en-US" dirty="0" smtClean="0"/>
              <a:t>It was only a harmless box of rifles.</a:t>
            </a:r>
          </a:p>
          <a:p>
            <a:pPr lvl="1"/>
            <a:r>
              <a:rPr lang="en-US" dirty="0" smtClean="0"/>
              <a:t>John B. Hackett is dead.</a:t>
            </a:r>
          </a:p>
          <a:p>
            <a:pPr lvl="1"/>
            <a:r>
              <a:rPr lang="en-US" dirty="0" smtClean="0"/>
              <a:t>Thompson bought dried apples.</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397181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Arial Narrow" panose="020B0606020202030204" pitchFamily="34" charset="0"/>
              </a:rPr>
              <a:t>Literary Analysis: </a:t>
            </a:r>
            <a:r>
              <a:rPr lang="en-US" sz="3600" dirty="0" smtClean="0">
                <a:solidFill>
                  <a:srgbClr val="0070C0"/>
                </a:solidFill>
                <a:latin typeface="Arial Narrow" panose="020B0606020202030204" pitchFamily="34" charset="0"/>
              </a:rPr>
              <a:t>Dialogue and Dialect</a:t>
            </a:r>
            <a:endParaRPr lang="en-US" sz="3600" dirty="0">
              <a:solidFill>
                <a:srgbClr val="0070C0"/>
              </a:solidFill>
              <a:latin typeface="Arial Narrow" panose="020B060602020203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9245" y="1600200"/>
            <a:ext cx="8005509" cy="4525963"/>
          </a:xfrm>
        </p:spPr>
      </p:pic>
    </p:spTree>
    <p:extLst>
      <p:ext uri="{BB962C8B-B14F-4D97-AF65-F5344CB8AC3E}">
        <p14:creationId xmlns:p14="http://schemas.microsoft.com/office/powerpoint/2010/main" val="3912877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Arial Narrow" panose="020B0606020202030204" pitchFamily="34" charset="0"/>
              </a:rPr>
              <a:t>Reading Skill: </a:t>
            </a:r>
            <a:r>
              <a:rPr lang="en-US" sz="3600" dirty="0">
                <a:solidFill>
                  <a:srgbClr val="0070C0"/>
                </a:solidFill>
                <a:latin typeface="Arial Narrow" panose="020B0606020202030204" pitchFamily="34" charset="0"/>
              </a:rPr>
              <a:t>C</a:t>
            </a:r>
            <a:r>
              <a:rPr lang="en-US" sz="3600" dirty="0" smtClean="0">
                <a:solidFill>
                  <a:srgbClr val="0070C0"/>
                </a:solidFill>
                <a:latin typeface="Arial Narrow" panose="020B0606020202030204" pitchFamily="34" charset="0"/>
              </a:rPr>
              <a:t>ause and Effect</a:t>
            </a:r>
            <a:endParaRPr lang="en-US" sz="3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463439"/>
            <a:ext cx="8229600" cy="2799485"/>
          </a:xfrm>
        </p:spPr>
      </p:pic>
    </p:spTree>
    <p:extLst>
      <p:ext uri="{BB962C8B-B14F-4D97-AF65-F5344CB8AC3E}">
        <p14:creationId xmlns:p14="http://schemas.microsoft.com/office/powerpoint/2010/main" val="2547726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Arial Narrow" panose="020B0606020202030204" pitchFamily="34" charset="0"/>
              </a:rPr>
              <a:t>Critical Reading</a:t>
            </a:r>
            <a:endParaRPr lang="en-US" sz="3600" dirty="0">
              <a:solidFill>
                <a:srgbClr val="FF0000"/>
              </a:solidFill>
              <a:latin typeface="Arial Narrow" panose="020B0606020202030204" pitchFamily="34" charset="0"/>
            </a:endParaRPr>
          </a:p>
        </p:txBody>
      </p:sp>
      <p:sp>
        <p:nvSpPr>
          <p:cNvPr id="3" name="Content Placeholder 2"/>
          <p:cNvSpPr>
            <a:spLocks noGrp="1"/>
          </p:cNvSpPr>
          <p:nvPr>
            <p:ph idx="1"/>
          </p:nvPr>
        </p:nvSpPr>
        <p:spPr/>
        <p:txBody>
          <a:bodyPr/>
          <a:lstStyle/>
          <a:p>
            <a:r>
              <a:rPr lang="en-US" dirty="0" smtClean="0"/>
              <a:t>Who is the invalid referred to in the story's title, "The Invalid's Story"?</a:t>
            </a:r>
          </a:p>
          <a:p>
            <a:pPr marL="0" indent="0">
              <a:buNone/>
            </a:pPr>
            <a:endParaRPr lang="en-US" dirty="0"/>
          </a:p>
          <a:p>
            <a:r>
              <a:rPr lang="en-US" dirty="0" smtClean="0">
                <a:solidFill>
                  <a:srgbClr val="00B050"/>
                </a:solidFill>
              </a:rPr>
              <a:t>The narrator is the invalid referred to in the title.</a:t>
            </a:r>
            <a:endParaRPr lang="en-US" dirty="0">
              <a:solidFill>
                <a:srgbClr val="00B050"/>
              </a:solidFill>
            </a:endParaRPr>
          </a:p>
        </p:txBody>
      </p:sp>
    </p:spTree>
    <p:extLst>
      <p:ext uri="{BB962C8B-B14F-4D97-AF65-F5344CB8AC3E}">
        <p14:creationId xmlns:p14="http://schemas.microsoft.com/office/powerpoint/2010/main" val="149186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Critical Reading</a:t>
            </a:r>
            <a:endParaRPr lang="en-US" dirty="0"/>
          </a:p>
        </p:txBody>
      </p:sp>
      <p:sp>
        <p:nvSpPr>
          <p:cNvPr id="3" name="Content Placeholder 2"/>
          <p:cNvSpPr>
            <a:spLocks noGrp="1"/>
          </p:cNvSpPr>
          <p:nvPr>
            <p:ph idx="1"/>
          </p:nvPr>
        </p:nvSpPr>
        <p:spPr/>
        <p:txBody>
          <a:bodyPr/>
          <a:lstStyle/>
          <a:p>
            <a:r>
              <a:rPr lang="en-US" dirty="0" smtClean="0"/>
              <a:t>The plot of "The Invalid's Story" centers on confusion about</a:t>
            </a:r>
          </a:p>
          <a:p>
            <a:endParaRPr lang="en-US" dirty="0"/>
          </a:p>
          <a:p>
            <a:r>
              <a:rPr lang="en-US" dirty="0" smtClean="0">
                <a:solidFill>
                  <a:srgbClr val="00B050"/>
                </a:solidFill>
              </a:rPr>
              <a:t>The confusion centers on what is in the long white-pine box.</a:t>
            </a:r>
          </a:p>
          <a:p>
            <a:endParaRPr lang="en-US" dirty="0" smtClean="0"/>
          </a:p>
          <a:p>
            <a:endParaRPr lang="en-US" dirty="0"/>
          </a:p>
        </p:txBody>
      </p:sp>
    </p:spTree>
    <p:extLst>
      <p:ext uri="{BB962C8B-B14F-4D97-AF65-F5344CB8AC3E}">
        <p14:creationId xmlns:p14="http://schemas.microsoft.com/office/powerpoint/2010/main" val="378331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Critical Reading</a:t>
            </a:r>
            <a:endParaRPr lang="en-US" dirty="0"/>
          </a:p>
        </p:txBody>
      </p:sp>
      <p:sp>
        <p:nvSpPr>
          <p:cNvPr id="3" name="Content Placeholder 2"/>
          <p:cNvSpPr>
            <a:spLocks noGrp="1"/>
          </p:cNvSpPr>
          <p:nvPr>
            <p:ph idx="1"/>
          </p:nvPr>
        </p:nvSpPr>
        <p:spPr/>
        <p:txBody>
          <a:bodyPr/>
          <a:lstStyle/>
          <a:p>
            <a:r>
              <a:rPr lang="en-US" dirty="0" smtClean="0"/>
              <a:t>What is the setting for "The Invalid's Story"?</a:t>
            </a:r>
          </a:p>
          <a:p>
            <a:endParaRPr lang="en-US" dirty="0"/>
          </a:p>
          <a:p>
            <a:r>
              <a:rPr lang="en-US" dirty="0" smtClean="0">
                <a:solidFill>
                  <a:srgbClr val="00B050"/>
                </a:solidFill>
              </a:rPr>
              <a:t>The setting is a train from Cleveland to Wisconsin.</a:t>
            </a:r>
          </a:p>
          <a:p>
            <a:endParaRPr lang="en-US" dirty="0"/>
          </a:p>
        </p:txBody>
      </p:sp>
    </p:spTree>
    <p:extLst>
      <p:ext uri="{BB962C8B-B14F-4D97-AF65-F5344CB8AC3E}">
        <p14:creationId xmlns:p14="http://schemas.microsoft.com/office/powerpoint/2010/main" val="415492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Critical Reading</a:t>
            </a:r>
            <a:endParaRPr lang="en-US" dirty="0"/>
          </a:p>
        </p:txBody>
      </p:sp>
      <p:sp>
        <p:nvSpPr>
          <p:cNvPr id="3" name="Content Placeholder 2"/>
          <p:cNvSpPr>
            <a:spLocks noGrp="1"/>
          </p:cNvSpPr>
          <p:nvPr>
            <p:ph idx="1"/>
          </p:nvPr>
        </p:nvSpPr>
        <p:spPr/>
        <p:txBody>
          <a:bodyPr>
            <a:normAutofit lnSpcReduction="10000"/>
          </a:bodyPr>
          <a:lstStyle/>
          <a:p>
            <a:r>
              <a:rPr lang="en-US" sz="3000" dirty="0" smtClean="0"/>
              <a:t>What literary element does this passage from "The Invalid's Story" illustrate</a:t>
            </a:r>
            <a:r>
              <a:rPr lang="en-US" sz="3000" dirty="0" smtClean="0"/>
              <a:t>? "</a:t>
            </a:r>
            <a:r>
              <a:rPr lang="en-US" sz="3000" dirty="0" err="1" smtClean="0"/>
              <a:t>Pfew</a:t>
            </a:r>
            <a:r>
              <a:rPr lang="en-US" sz="3000" dirty="0" smtClean="0"/>
              <a:t>! I reckon it ain't no cinnamon't I've loaded up </a:t>
            </a:r>
            <a:r>
              <a:rPr lang="en-US" sz="3000" dirty="0" err="1" smtClean="0"/>
              <a:t>thish</a:t>
            </a:r>
            <a:r>
              <a:rPr lang="en-US" sz="3000" dirty="0" smtClean="0"/>
              <a:t>-year stove with</a:t>
            </a:r>
            <a:r>
              <a:rPr lang="en-US" sz="3000" dirty="0" smtClean="0"/>
              <a:t>!“</a:t>
            </a:r>
          </a:p>
          <a:p>
            <a:endParaRPr lang="en-US" dirty="0" smtClean="0"/>
          </a:p>
          <a:p>
            <a:pPr lvl="1"/>
            <a:r>
              <a:rPr lang="en-US" sz="2600" dirty="0" smtClean="0"/>
              <a:t>dialect </a:t>
            </a:r>
            <a:endParaRPr lang="en-US" sz="2600" dirty="0" smtClean="0"/>
          </a:p>
          <a:p>
            <a:pPr marL="457200" lvl="1" indent="0">
              <a:buNone/>
            </a:pPr>
            <a:r>
              <a:rPr lang="en-US" sz="2600" dirty="0" smtClean="0"/>
              <a:t>	or </a:t>
            </a:r>
          </a:p>
          <a:p>
            <a:pPr lvl="1"/>
            <a:r>
              <a:rPr lang="en-US" sz="2600" dirty="0" smtClean="0"/>
              <a:t>simile</a:t>
            </a:r>
            <a:endParaRPr lang="en-US" sz="2600" dirty="0"/>
          </a:p>
          <a:p>
            <a:pPr lvl="1"/>
            <a:endParaRPr lang="en-US" sz="2600" dirty="0"/>
          </a:p>
          <a:p>
            <a:pPr lvl="1"/>
            <a:r>
              <a:rPr lang="en-US" sz="2600" dirty="0" smtClean="0">
                <a:solidFill>
                  <a:srgbClr val="00B050"/>
                </a:solidFill>
              </a:rPr>
              <a:t>dialect</a:t>
            </a:r>
            <a:endParaRPr lang="en-US" sz="2600" dirty="0">
              <a:solidFill>
                <a:srgbClr val="00B050"/>
              </a:solidFill>
            </a:endParaRPr>
          </a:p>
        </p:txBody>
      </p:sp>
    </p:spTree>
    <p:extLst>
      <p:ext uri="{BB962C8B-B14F-4D97-AF65-F5344CB8AC3E}">
        <p14:creationId xmlns:p14="http://schemas.microsoft.com/office/powerpoint/2010/main" val="342861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lstStyle/>
          <a:p>
            <a:pPr marL="0" indent="0">
              <a:buNone/>
            </a:pPr>
            <a:r>
              <a:rPr lang="en-US" u="sng" dirty="0" smtClean="0"/>
              <a:t>term:	</a:t>
            </a:r>
            <a:r>
              <a:rPr lang="en-US" dirty="0" smtClean="0"/>
              <a:t>		</a:t>
            </a:r>
            <a:r>
              <a:rPr lang="en-US" u="sng" dirty="0" smtClean="0">
                <a:solidFill>
                  <a:srgbClr val="00B050"/>
                </a:solidFill>
              </a:rPr>
              <a:t>synonym:</a:t>
            </a:r>
            <a:r>
              <a:rPr lang="en-US" dirty="0" smtClean="0"/>
              <a:t>		</a:t>
            </a:r>
            <a:r>
              <a:rPr lang="en-US" u="sng" dirty="0" smtClean="0">
                <a:solidFill>
                  <a:srgbClr val="FF0000"/>
                </a:solidFill>
              </a:rPr>
              <a:t>antonym:</a:t>
            </a:r>
          </a:p>
          <a:p>
            <a:pPr marL="0" indent="0">
              <a:buNone/>
            </a:pPr>
            <a:r>
              <a:rPr lang="en-US" dirty="0" smtClean="0"/>
              <a:t>prodigious		</a:t>
            </a:r>
            <a:r>
              <a:rPr lang="en-US" dirty="0" smtClean="0">
                <a:solidFill>
                  <a:srgbClr val="00B050"/>
                </a:solidFill>
              </a:rPr>
              <a:t>huge</a:t>
            </a:r>
            <a:r>
              <a:rPr lang="en-US" dirty="0" smtClean="0"/>
              <a:t>			</a:t>
            </a:r>
            <a:r>
              <a:rPr lang="en-US" dirty="0" smtClean="0">
                <a:solidFill>
                  <a:srgbClr val="FF0000"/>
                </a:solidFill>
              </a:rPr>
              <a:t>tiny</a:t>
            </a:r>
          </a:p>
          <a:p>
            <a:pPr marL="0" indent="0">
              <a:buNone/>
            </a:pPr>
            <a:r>
              <a:rPr lang="en-US" dirty="0" smtClean="0"/>
              <a:t>judicious		</a:t>
            </a:r>
            <a:r>
              <a:rPr lang="en-US" dirty="0" smtClean="0">
                <a:solidFill>
                  <a:srgbClr val="00B050"/>
                </a:solidFill>
              </a:rPr>
              <a:t>sensible</a:t>
            </a:r>
            <a:r>
              <a:rPr lang="en-US" dirty="0" smtClean="0"/>
              <a:t>		</a:t>
            </a:r>
            <a:r>
              <a:rPr lang="en-US" dirty="0" smtClean="0">
                <a:solidFill>
                  <a:srgbClr val="FF0000"/>
                </a:solidFill>
              </a:rPr>
              <a:t>unreasonable</a:t>
            </a:r>
          </a:p>
          <a:p>
            <a:pPr marL="0" indent="0">
              <a:buNone/>
            </a:pPr>
            <a:r>
              <a:rPr lang="en-US" dirty="0" smtClean="0"/>
              <a:t>deleterious	</a:t>
            </a:r>
            <a:r>
              <a:rPr lang="en-US" dirty="0" smtClean="0">
                <a:solidFill>
                  <a:srgbClr val="00B050"/>
                </a:solidFill>
              </a:rPr>
              <a:t>harmful</a:t>
            </a:r>
            <a:r>
              <a:rPr lang="en-US" dirty="0" smtClean="0"/>
              <a:t>		</a:t>
            </a:r>
            <a:r>
              <a:rPr lang="en-US" dirty="0" smtClean="0">
                <a:solidFill>
                  <a:srgbClr val="FF0000"/>
                </a:solidFill>
              </a:rPr>
              <a:t>beneficial</a:t>
            </a:r>
          </a:p>
          <a:p>
            <a:pPr marL="0" indent="0">
              <a:buNone/>
            </a:pPr>
            <a:r>
              <a:rPr lang="en-US" dirty="0" smtClean="0"/>
              <a:t>placidly		</a:t>
            </a:r>
            <a:r>
              <a:rPr lang="en-US" dirty="0" smtClean="0">
                <a:solidFill>
                  <a:srgbClr val="00B050"/>
                </a:solidFill>
              </a:rPr>
              <a:t>peacefully</a:t>
            </a:r>
            <a:r>
              <a:rPr lang="en-US" dirty="0" smtClean="0"/>
              <a:t>		</a:t>
            </a:r>
            <a:r>
              <a:rPr lang="en-US" dirty="0" smtClean="0">
                <a:solidFill>
                  <a:srgbClr val="FF0000"/>
                </a:solidFill>
              </a:rPr>
              <a:t>excitably</a:t>
            </a:r>
          </a:p>
          <a:p>
            <a:pPr marL="0" indent="0">
              <a:buNone/>
            </a:pPr>
            <a:endParaRPr lang="en-US" dirty="0"/>
          </a:p>
        </p:txBody>
      </p:sp>
    </p:spTree>
    <p:extLst>
      <p:ext uri="{BB962C8B-B14F-4D97-AF65-F5344CB8AC3E}">
        <p14:creationId xmlns:p14="http://schemas.microsoft.com/office/powerpoint/2010/main" val="262597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Critical Reading</a:t>
            </a:r>
            <a:endParaRPr lang="en-US" dirty="0"/>
          </a:p>
        </p:txBody>
      </p:sp>
      <p:sp>
        <p:nvSpPr>
          <p:cNvPr id="3" name="Content Placeholder 2"/>
          <p:cNvSpPr>
            <a:spLocks noGrp="1"/>
          </p:cNvSpPr>
          <p:nvPr>
            <p:ph idx="1"/>
          </p:nvPr>
        </p:nvSpPr>
        <p:spPr/>
        <p:txBody>
          <a:bodyPr>
            <a:normAutofit lnSpcReduction="10000"/>
          </a:bodyPr>
          <a:lstStyle/>
          <a:p>
            <a:r>
              <a:rPr lang="en-US" dirty="0" smtClean="0"/>
              <a:t>In "The Invalid's Story," which word best describes how the narrator feels when he begins to smell the foul odor in the railroad car?</a:t>
            </a:r>
          </a:p>
          <a:p>
            <a:pPr lvl="1"/>
            <a:r>
              <a:rPr lang="en-US" dirty="0" smtClean="0"/>
              <a:t>embarrassed </a:t>
            </a:r>
            <a:endParaRPr lang="en-US" dirty="0" smtClean="0"/>
          </a:p>
          <a:p>
            <a:pPr marL="457200" lvl="1" indent="0">
              <a:buNone/>
            </a:pPr>
            <a:r>
              <a:rPr lang="en-US" dirty="0" smtClean="0"/>
              <a:t>	or </a:t>
            </a:r>
          </a:p>
          <a:p>
            <a:pPr lvl="1"/>
            <a:r>
              <a:rPr lang="en-US" dirty="0" smtClean="0"/>
              <a:t>angry</a:t>
            </a:r>
            <a:endParaRPr lang="en-US" dirty="0" smtClean="0"/>
          </a:p>
          <a:p>
            <a:endParaRPr lang="en-US" dirty="0"/>
          </a:p>
          <a:p>
            <a:pPr lvl="1"/>
            <a:r>
              <a:rPr lang="en-US" dirty="0" smtClean="0">
                <a:solidFill>
                  <a:srgbClr val="00B050"/>
                </a:solidFill>
              </a:rPr>
              <a:t>embarrassed</a:t>
            </a:r>
          </a:p>
          <a:p>
            <a:endParaRPr lang="en-US" dirty="0"/>
          </a:p>
        </p:txBody>
      </p:sp>
    </p:spTree>
    <p:extLst>
      <p:ext uri="{BB962C8B-B14F-4D97-AF65-F5344CB8AC3E}">
        <p14:creationId xmlns:p14="http://schemas.microsoft.com/office/powerpoint/2010/main" val="410295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Critical Reading</a:t>
            </a:r>
            <a:endParaRPr lang="en-US" dirty="0"/>
          </a:p>
        </p:txBody>
      </p:sp>
      <p:sp>
        <p:nvSpPr>
          <p:cNvPr id="3" name="Content Placeholder 2"/>
          <p:cNvSpPr>
            <a:spLocks noGrp="1"/>
          </p:cNvSpPr>
          <p:nvPr>
            <p:ph idx="1"/>
          </p:nvPr>
        </p:nvSpPr>
        <p:spPr/>
        <p:txBody>
          <a:bodyPr/>
          <a:lstStyle/>
          <a:p>
            <a:r>
              <a:rPr lang="en-US" dirty="0" smtClean="0"/>
              <a:t>In "The Invalid's Story," when does Mark Twain uses dialect in the narrator's comments or in those by Thompson?</a:t>
            </a:r>
          </a:p>
          <a:p>
            <a:endParaRPr lang="en-US" dirty="0"/>
          </a:p>
          <a:p>
            <a:pPr lvl="1"/>
            <a:r>
              <a:rPr lang="en-US" dirty="0" smtClean="0">
                <a:solidFill>
                  <a:srgbClr val="00B050"/>
                </a:solidFill>
              </a:rPr>
              <a:t>in Thompson’s</a:t>
            </a:r>
          </a:p>
          <a:p>
            <a:endParaRPr lang="en-US" dirty="0"/>
          </a:p>
        </p:txBody>
      </p:sp>
    </p:spTree>
    <p:extLst>
      <p:ext uri="{BB962C8B-B14F-4D97-AF65-F5344CB8AC3E}">
        <p14:creationId xmlns:p14="http://schemas.microsoft.com/office/powerpoint/2010/main" val="22784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Critical Reading</a:t>
            </a:r>
            <a:endParaRPr lang="en-US" dirty="0"/>
          </a:p>
        </p:txBody>
      </p:sp>
      <p:sp>
        <p:nvSpPr>
          <p:cNvPr id="3" name="Content Placeholder 2"/>
          <p:cNvSpPr>
            <a:spLocks noGrp="1"/>
          </p:cNvSpPr>
          <p:nvPr>
            <p:ph idx="1"/>
          </p:nvPr>
        </p:nvSpPr>
        <p:spPr>
          <a:xfrm>
            <a:off x="152400" y="1600200"/>
            <a:ext cx="8686800" cy="4525963"/>
          </a:xfrm>
        </p:spPr>
        <p:txBody>
          <a:bodyPr>
            <a:normAutofit fontScale="92500"/>
          </a:bodyPr>
          <a:lstStyle/>
          <a:p>
            <a:r>
              <a:rPr lang="en-US" dirty="0" smtClean="0"/>
              <a:t>Thompson gives a long speech about the fact that death is inevitable for all human beings.</a:t>
            </a:r>
          </a:p>
          <a:p>
            <a:r>
              <a:rPr lang="en-US" dirty="0" smtClean="0"/>
              <a:t>Why do you think Twain includes this long speech?</a:t>
            </a:r>
          </a:p>
          <a:p>
            <a:pPr lvl="1"/>
            <a:r>
              <a:rPr lang="en-US" dirty="0" smtClean="0"/>
              <a:t>Because it shows that Thompson is a brilliant philosopher </a:t>
            </a:r>
            <a:endParaRPr lang="en-US" dirty="0" smtClean="0"/>
          </a:p>
          <a:p>
            <a:pPr marL="457200" lvl="1" indent="0">
              <a:buNone/>
            </a:pPr>
            <a:r>
              <a:rPr lang="en-US" dirty="0" smtClean="0"/>
              <a:t>				or </a:t>
            </a:r>
          </a:p>
          <a:p>
            <a:pPr lvl="1"/>
            <a:r>
              <a:rPr lang="en-US" dirty="0" smtClean="0"/>
              <a:t>because </a:t>
            </a:r>
            <a:r>
              <a:rPr lang="en-US" dirty="0" smtClean="0"/>
              <a:t>it adds humor to the story</a:t>
            </a:r>
          </a:p>
          <a:p>
            <a:endParaRPr lang="en-US" dirty="0"/>
          </a:p>
          <a:p>
            <a:pPr lvl="1"/>
            <a:r>
              <a:rPr lang="en-US" dirty="0" smtClean="0">
                <a:solidFill>
                  <a:srgbClr val="00B050"/>
                </a:solidFill>
              </a:rPr>
              <a:t>it adds humor</a:t>
            </a:r>
          </a:p>
          <a:p>
            <a:endParaRPr lang="en-US" dirty="0"/>
          </a:p>
        </p:txBody>
      </p:sp>
    </p:spTree>
    <p:extLst>
      <p:ext uri="{BB962C8B-B14F-4D97-AF65-F5344CB8AC3E}">
        <p14:creationId xmlns:p14="http://schemas.microsoft.com/office/powerpoint/2010/main" val="299705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Critical Reading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Read </a:t>
            </a:r>
            <a:r>
              <a:rPr lang="en-US" dirty="0" smtClean="0"/>
              <a:t>the following idiom from the story</a:t>
            </a:r>
            <a:r>
              <a:rPr lang="en-US" dirty="0" smtClean="0"/>
              <a:t>: "</a:t>
            </a:r>
            <a:r>
              <a:rPr lang="en-US" dirty="0" smtClean="0"/>
              <a:t>Well-a-well, we've all got to go, </a:t>
            </a:r>
            <a:r>
              <a:rPr lang="en-US" u="sng" dirty="0" smtClean="0"/>
              <a:t>they ain't no getting around </a:t>
            </a:r>
            <a:r>
              <a:rPr lang="en-US" u="sng" dirty="0" smtClean="0"/>
              <a:t>it</a:t>
            </a:r>
            <a:r>
              <a:rPr lang="en-US" dirty="0" smtClean="0"/>
              <a:t>.”</a:t>
            </a:r>
            <a:r>
              <a:rPr lang="en-US" u="sng" dirty="0"/>
              <a:t> </a:t>
            </a:r>
            <a:r>
              <a:rPr lang="en-US" dirty="0" smtClean="0"/>
              <a:t>Which </a:t>
            </a:r>
            <a:r>
              <a:rPr lang="en-US" dirty="0" smtClean="0"/>
              <a:t>best expresses the meaning of the underlined words</a:t>
            </a:r>
            <a:r>
              <a:rPr lang="en-US" dirty="0" smtClean="0"/>
              <a:t>?</a:t>
            </a:r>
          </a:p>
          <a:p>
            <a:pPr marL="0" indent="0">
              <a:buNone/>
            </a:pPr>
            <a:endParaRPr lang="en-US" dirty="0" smtClean="0"/>
          </a:p>
          <a:p>
            <a:pPr lvl="1"/>
            <a:r>
              <a:rPr lang="en-US" dirty="0" smtClean="0"/>
              <a:t>There are ways to avoid it, </a:t>
            </a:r>
            <a:endParaRPr lang="en-US" dirty="0" smtClean="0"/>
          </a:p>
          <a:p>
            <a:pPr marL="457200" lvl="1" indent="0">
              <a:buNone/>
            </a:pPr>
            <a:r>
              <a:rPr lang="en-US" dirty="0"/>
              <a:t>	</a:t>
            </a:r>
            <a:r>
              <a:rPr lang="en-US" dirty="0" smtClean="0"/>
              <a:t>	</a:t>
            </a:r>
            <a:r>
              <a:rPr lang="en-US" dirty="0" smtClean="0"/>
              <a:t>or </a:t>
            </a:r>
          </a:p>
          <a:p>
            <a:pPr lvl="1"/>
            <a:r>
              <a:rPr lang="en-US" dirty="0" smtClean="0"/>
              <a:t>there </a:t>
            </a:r>
            <a:r>
              <a:rPr lang="en-US" dirty="0" smtClean="0"/>
              <a:t>is no way to avoid it.</a:t>
            </a:r>
          </a:p>
          <a:p>
            <a:endParaRPr lang="en-US" dirty="0"/>
          </a:p>
          <a:p>
            <a:pPr lvl="1"/>
            <a:r>
              <a:rPr lang="en-US" dirty="0" smtClean="0">
                <a:solidFill>
                  <a:srgbClr val="00B050"/>
                </a:solidFill>
              </a:rPr>
              <a:t>There is no way to avoid it.</a:t>
            </a:r>
          </a:p>
          <a:p>
            <a:endParaRPr lang="en-US" dirty="0"/>
          </a:p>
        </p:txBody>
      </p:sp>
    </p:spTree>
    <p:extLst>
      <p:ext uri="{BB962C8B-B14F-4D97-AF65-F5344CB8AC3E}">
        <p14:creationId xmlns:p14="http://schemas.microsoft.com/office/powerpoint/2010/main" val="90548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Critical Reading</a:t>
            </a:r>
            <a:endParaRPr lang="en-US" dirty="0"/>
          </a:p>
        </p:txBody>
      </p:sp>
      <p:sp>
        <p:nvSpPr>
          <p:cNvPr id="3" name="Content Placeholder 2"/>
          <p:cNvSpPr>
            <a:spLocks noGrp="1"/>
          </p:cNvSpPr>
          <p:nvPr>
            <p:ph idx="1"/>
          </p:nvPr>
        </p:nvSpPr>
        <p:spPr/>
        <p:txBody>
          <a:bodyPr>
            <a:normAutofit/>
          </a:bodyPr>
          <a:lstStyle/>
          <a:p>
            <a:r>
              <a:rPr lang="en-US" dirty="0" smtClean="0"/>
              <a:t>The narrator of "The Invalid's Story" says that "the news was too late to save me; imagination had done its work, and my health was permanently shattered." </a:t>
            </a:r>
          </a:p>
          <a:p>
            <a:pPr lvl="1"/>
            <a:r>
              <a:rPr lang="en-US" dirty="0" smtClean="0"/>
              <a:t>According to the narrator, what has caused the permanent breakdown in his health imagination or overwork?</a:t>
            </a:r>
          </a:p>
          <a:p>
            <a:endParaRPr lang="en-US" dirty="0"/>
          </a:p>
          <a:p>
            <a:pPr lvl="1"/>
            <a:r>
              <a:rPr lang="en-US" dirty="0" smtClean="0">
                <a:solidFill>
                  <a:srgbClr val="00B050"/>
                </a:solidFill>
              </a:rPr>
              <a:t>imagination</a:t>
            </a:r>
          </a:p>
        </p:txBody>
      </p:sp>
    </p:spTree>
    <p:extLst>
      <p:ext uri="{BB962C8B-B14F-4D97-AF65-F5344CB8AC3E}">
        <p14:creationId xmlns:p14="http://schemas.microsoft.com/office/powerpoint/2010/main" val="110820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Critical Reading</a:t>
            </a:r>
            <a:endParaRPr lang="en-US" dirty="0"/>
          </a:p>
        </p:txBody>
      </p:sp>
      <p:sp>
        <p:nvSpPr>
          <p:cNvPr id="3" name="Content Placeholder 2"/>
          <p:cNvSpPr>
            <a:spLocks noGrp="1"/>
          </p:cNvSpPr>
          <p:nvPr>
            <p:ph idx="1"/>
          </p:nvPr>
        </p:nvSpPr>
        <p:spPr/>
        <p:txBody>
          <a:bodyPr>
            <a:normAutofit/>
          </a:bodyPr>
          <a:lstStyle/>
          <a:p>
            <a:r>
              <a:rPr lang="en-US" dirty="0" smtClean="0"/>
              <a:t>In "The Invalid's Story," why do the two men light up cigars to "modify" the unpleasant odor in the express car, or to keep warm?</a:t>
            </a:r>
          </a:p>
          <a:p>
            <a:endParaRPr lang="en-US" dirty="0"/>
          </a:p>
          <a:p>
            <a:pPr lvl="1"/>
            <a:r>
              <a:rPr lang="en-US" dirty="0" smtClean="0">
                <a:solidFill>
                  <a:srgbClr val="00B050"/>
                </a:solidFill>
              </a:rPr>
              <a:t>The men want to "modify" the unpleasant odor in the express car.</a:t>
            </a:r>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59323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rgbClr val="0070C0"/>
                </a:solidFill>
              </a:rPr>
              <a:t>Essay</a:t>
            </a:r>
            <a:r>
              <a:rPr lang="en-US" dirty="0" smtClean="0">
                <a:solidFill>
                  <a:srgbClr val="0070C0"/>
                </a:solidFill>
              </a:rPr>
              <a:t/>
            </a:r>
            <a:br>
              <a:rPr lang="en-US" dirty="0" smtClean="0">
                <a:solidFill>
                  <a:srgbClr val="0070C0"/>
                </a:solidFill>
              </a:rPr>
            </a:br>
            <a:r>
              <a:rPr lang="en-US" sz="3100" dirty="0" smtClean="0">
                <a:solidFill>
                  <a:srgbClr val="FF0000"/>
                </a:solidFill>
              </a:rPr>
              <a:t>You will not write your essays until Friday</a:t>
            </a:r>
            <a:endParaRPr lang="en-US" sz="31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Start Thinking about these prompts:</a:t>
            </a:r>
          </a:p>
          <a:p>
            <a:endParaRPr lang="en-US" dirty="0" smtClean="0"/>
          </a:p>
          <a:p>
            <a:pPr lvl="1"/>
            <a:r>
              <a:rPr lang="en-US" dirty="0" smtClean="0"/>
              <a:t>In </a:t>
            </a:r>
            <a:r>
              <a:rPr lang="en-US" dirty="0"/>
              <a:t>an essay, describe how Twain uses images of smell in "The Invalid's Story" to create the story's humor. Mention one specific example from the story.</a:t>
            </a:r>
          </a:p>
          <a:p>
            <a:pPr lvl="1"/>
            <a:r>
              <a:rPr lang="en-US" smtClean="0"/>
              <a:t>Dialect </a:t>
            </a:r>
            <a:r>
              <a:rPr lang="en-US" dirty="0"/>
              <a:t>is a way of speaking that is common to people of a particular region or group. In an essay, discuss Mark Twain's use of dialect in "The Invalid's Story." Where, specifically, does Twain use dialect in the story? How does dialect add to the story's vivid setting and its humor?</a:t>
            </a:r>
          </a:p>
          <a:p>
            <a:endParaRPr lang="en-US" dirty="0"/>
          </a:p>
        </p:txBody>
      </p:sp>
    </p:spTree>
    <p:extLst>
      <p:ext uri="{BB962C8B-B14F-4D97-AF65-F5344CB8AC3E}">
        <p14:creationId xmlns:p14="http://schemas.microsoft.com/office/powerpoint/2010/main" val="120886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Arial Narrow" panose="020B0606020202030204" pitchFamily="34" charset="0"/>
              </a:rPr>
              <a:t>Grammar:</a:t>
            </a:r>
            <a:r>
              <a:rPr lang="en-US" sz="3600" dirty="0" smtClean="0">
                <a:latin typeface="Arial Narrow" panose="020B0606020202030204" pitchFamily="34" charset="0"/>
              </a:rPr>
              <a:t> </a:t>
            </a:r>
            <a:r>
              <a:rPr lang="en-US" sz="3600" dirty="0" smtClean="0">
                <a:solidFill>
                  <a:srgbClr val="0070C0"/>
                </a:solidFill>
                <a:latin typeface="Arial Narrow" panose="020B0606020202030204" pitchFamily="34" charset="0"/>
              </a:rPr>
              <a:t>Active and Passive Voice</a:t>
            </a:r>
            <a:endParaRPr lang="en-US" sz="3600" dirty="0">
              <a:solidFill>
                <a:srgbClr val="0070C0"/>
              </a:solidFill>
              <a:latin typeface="Arial Narrow" panose="020B060602020203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09800"/>
            <a:ext cx="8229600" cy="1889448"/>
          </a:xfrm>
        </p:spPr>
      </p:pic>
    </p:spTree>
    <p:extLst>
      <p:ext uri="{BB962C8B-B14F-4D97-AF65-F5344CB8AC3E}">
        <p14:creationId xmlns:p14="http://schemas.microsoft.com/office/powerpoint/2010/main" val="3239990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Arial Narrow" panose="020B0606020202030204" pitchFamily="34" charset="0"/>
              </a:rPr>
              <a:t>Grammar:</a:t>
            </a:r>
            <a:r>
              <a:rPr lang="en-US" sz="3600" dirty="0" smtClean="0">
                <a:latin typeface="Arial Narrow" panose="020B0606020202030204" pitchFamily="34" charset="0"/>
              </a:rPr>
              <a:t> </a:t>
            </a:r>
            <a:r>
              <a:rPr lang="en-US" sz="3600" dirty="0" smtClean="0">
                <a:solidFill>
                  <a:srgbClr val="0070C0"/>
                </a:solidFill>
                <a:latin typeface="Arial Narrow" panose="020B0606020202030204" pitchFamily="34" charset="0"/>
              </a:rPr>
              <a:t>Active and Passive Voice</a:t>
            </a:r>
            <a:endParaRPr lang="en-US" sz="3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934033"/>
            <a:ext cx="8229600" cy="1858296"/>
          </a:xfrm>
        </p:spPr>
      </p:pic>
    </p:spTree>
    <p:extLst>
      <p:ext uri="{BB962C8B-B14F-4D97-AF65-F5344CB8AC3E}">
        <p14:creationId xmlns:p14="http://schemas.microsoft.com/office/powerpoint/2010/main" val="1894215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Grammar:</a:t>
            </a:r>
            <a:r>
              <a:rPr lang="en-US" sz="3600" dirty="0">
                <a:solidFill>
                  <a:prstClr val="black"/>
                </a:solidFill>
                <a:latin typeface="Arial Narrow" panose="020B0606020202030204" pitchFamily="34" charset="0"/>
              </a:rPr>
              <a:t> </a:t>
            </a:r>
            <a:r>
              <a:rPr lang="en-US" sz="3600" dirty="0">
                <a:solidFill>
                  <a:srgbClr val="0070C0"/>
                </a:solidFill>
                <a:latin typeface="Arial Narrow" panose="020B0606020202030204" pitchFamily="34" charset="0"/>
              </a:rPr>
              <a:t>Active and Passive Voice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828800"/>
            <a:ext cx="7162800" cy="1080973"/>
          </a:xfrm>
        </p:spPr>
      </p:pic>
    </p:spTree>
    <p:extLst>
      <p:ext uri="{BB962C8B-B14F-4D97-AF65-F5344CB8AC3E}">
        <p14:creationId xmlns:p14="http://schemas.microsoft.com/office/powerpoint/2010/main" val="2380993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Grammar:</a:t>
            </a:r>
            <a:r>
              <a:rPr lang="en-US" sz="3600" dirty="0">
                <a:solidFill>
                  <a:prstClr val="black"/>
                </a:solidFill>
                <a:latin typeface="Arial Narrow" panose="020B0606020202030204" pitchFamily="34" charset="0"/>
              </a:rPr>
              <a:t> </a:t>
            </a:r>
            <a:r>
              <a:rPr lang="en-US" sz="3600" dirty="0">
                <a:solidFill>
                  <a:srgbClr val="0070C0"/>
                </a:solidFill>
                <a:latin typeface="Arial Narrow" panose="020B0606020202030204" pitchFamily="34" charset="0"/>
              </a:rPr>
              <a:t>Active and Passive Voice</a:t>
            </a:r>
            <a:endParaRPr lang="en-US" dirty="0"/>
          </a:p>
        </p:txBody>
      </p:sp>
      <p:sp>
        <p:nvSpPr>
          <p:cNvPr id="3" name="TextBox 2"/>
          <p:cNvSpPr txBox="1"/>
          <p:nvPr/>
        </p:nvSpPr>
        <p:spPr>
          <a:xfrm>
            <a:off x="1295400" y="1676400"/>
            <a:ext cx="6934200" cy="3416320"/>
          </a:xfrm>
          <a:prstGeom prst="rect">
            <a:avLst/>
          </a:prstGeom>
          <a:noFill/>
        </p:spPr>
        <p:txBody>
          <a:bodyPr wrap="square" rtlCol="0">
            <a:spAutoFit/>
          </a:bodyPr>
          <a:lstStyle/>
          <a:p>
            <a:r>
              <a:rPr lang="en-US" sz="2400" b="1" dirty="0" smtClean="0"/>
              <a:t>Practice A </a:t>
            </a:r>
            <a:r>
              <a:rPr lang="en-US" sz="2400" dirty="0" smtClean="0"/>
              <a:t>Read each sentence and identify its verb or verb phrase. Identify each verb’s or verb phrase’s voice and tense as </a:t>
            </a:r>
            <a:r>
              <a:rPr lang="en-US" sz="2400" i="1" dirty="0" smtClean="0"/>
              <a:t>active</a:t>
            </a:r>
            <a:r>
              <a:rPr lang="en-US" sz="2400" dirty="0" smtClean="0"/>
              <a:t> or </a:t>
            </a:r>
            <a:r>
              <a:rPr lang="en-US" sz="2400" i="1" dirty="0" smtClean="0"/>
              <a:t>passive</a:t>
            </a:r>
            <a:r>
              <a:rPr lang="en-US" sz="2400" dirty="0" smtClean="0"/>
              <a:t>.</a:t>
            </a:r>
          </a:p>
          <a:p>
            <a:endParaRPr lang="en-US" sz="2400" dirty="0"/>
          </a:p>
          <a:p>
            <a:r>
              <a:rPr lang="en-US" sz="2400" dirty="0"/>
              <a:t> </a:t>
            </a:r>
            <a:r>
              <a:rPr lang="en-US" sz="2400" dirty="0" smtClean="0"/>
              <a:t>    1. The story about the man on the bridge was told</a:t>
            </a:r>
          </a:p>
          <a:p>
            <a:r>
              <a:rPr lang="en-US" sz="2400" dirty="0"/>
              <a:t> </a:t>
            </a:r>
            <a:r>
              <a:rPr lang="en-US" sz="2400" dirty="0" smtClean="0"/>
              <a:t>         to send a message.</a:t>
            </a:r>
          </a:p>
          <a:p>
            <a:r>
              <a:rPr lang="en-US" sz="2400" dirty="0" smtClean="0"/>
              <a:t>     2. She watches them in angry silence.</a:t>
            </a:r>
          </a:p>
          <a:p>
            <a:r>
              <a:rPr lang="en-US" sz="2400" dirty="0" smtClean="0"/>
              <a:t>     3. Granddaddy Cain greets Camera and Smilin.</a:t>
            </a:r>
          </a:p>
          <a:p>
            <a:r>
              <a:rPr lang="en-US" sz="2400" dirty="0" smtClean="0"/>
              <a:t>     4. The film was pulled out from the camera.</a:t>
            </a:r>
          </a:p>
        </p:txBody>
      </p:sp>
    </p:spTree>
    <p:extLst>
      <p:ext uri="{BB962C8B-B14F-4D97-AF65-F5344CB8AC3E}">
        <p14:creationId xmlns:p14="http://schemas.microsoft.com/office/powerpoint/2010/main" val="877079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Grammar:</a:t>
            </a:r>
            <a:r>
              <a:rPr lang="en-US" sz="3600" dirty="0">
                <a:solidFill>
                  <a:prstClr val="black"/>
                </a:solidFill>
                <a:latin typeface="Arial Narrow" panose="020B0606020202030204" pitchFamily="34" charset="0"/>
              </a:rPr>
              <a:t> </a:t>
            </a:r>
            <a:r>
              <a:rPr lang="en-US" sz="3600" dirty="0">
                <a:solidFill>
                  <a:srgbClr val="0070C0"/>
                </a:solidFill>
                <a:latin typeface="Arial Narrow" panose="020B0606020202030204" pitchFamily="34" charset="0"/>
              </a:rPr>
              <a:t>Active and Passive Voice</a:t>
            </a:r>
            <a:endParaRPr lang="en-US" dirty="0"/>
          </a:p>
        </p:txBody>
      </p:sp>
      <p:sp>
        <p:nvSpPr>
          <p:cNvPr id="3" name="TextBox 2"/>
          <p:cNvSpPr txBox="1"/>
          <p:nvPr/>
        </p:nvSpPr>
        <p:spPr>
          <a:xfrm>
            <a:off x="1295400" y="1676400"/>
            <a:ext cx="6934200" cy="3416320"/>
          </a:xfrm>
          <a:prstGeom prst="rect">
            <a:avLst/>
          </a:prstGeom>
          <a:noFill/>
        </p:spPr>
        <p:txBody>
          <a:bodyPr wrap="square" rtlCol="0">
            <a:spAutoFit/>
          </a:bodyPr>
          <a:lstStyle/>
          <a:p>
            <a:r>
              <a:rPr lang="en-US" sz="2400" b="1" dirty="0" smtClean="0"/>
              <a:t>Practice A </a:t>
            </a:r>
            <a:r>
              <a:rPr lang="en-US" sz="2400" dirty="0" smtClean="0"/>
              <a:t>Read each sentence and identify its verb or verb phrase. Identify each verb’s or verb phrase’s voice and tense as </a:t>
            </a:r>
            <a:r>
              <a:rPr lang="en-US" sz="2400" i="1" dirty="0" smtClean="0"/>
              <a:t>active</a:t>
            </a:r>
            <a:r>
              <a:rPr lang="en-US" sz="2400" dirty="0" smtClean="0"/>
              <a:t> or </a:t>
            </a:r>
            <a:r>
              <a:rPr lang="en-US" sz="2400" i="1" dirty="0" smtClean="0"/>
              <a:t>passive</a:t>
            </a:r>
            <a:r>
              <a:rPr lang="en-US" sz="2400" dirty="0" smtClean="0"/>
              <a:t>.</a:t>
            </a:r>
          </a:p>
          <a:p>
            <a:endParaRPr lang="en-US" sz="2400" dirty="0"/>
          </a:p>
          <a:p>
            <a:r>
              <a:rPr lang="en-US" sz="2400" dirty="0"/>
              <a:t> </a:t>
            </a:r>
            <a:r>
              <a:rPr lang="en-US" sz="2400" dirty="0" smtClean="0"/>
              <a:t>    1. The story about the man on the bridge </a:t>
            </a:r>
            <a:r>
              <a:rPr lang="en-US" sz="2400" dirty="0" smtClean="0">
                <a:solidFill>
                  <a:srgbClr val="FF0000"/>
                </a:solidFill>
              </a:rPr>
              <a:t>was told</a:t>
            </a:r>
          </a:p>
          <a:p>
            <a:r>
              <a:rPr lang="en-US" sz="2400" dirty="0"/>
              <a:t> </a:t>
            </a:r>
            <a:r>
              <a:rPr lang="en-US" sz="2400" dirty="0" smtClean="0"/>
              <a:t>         to send a message. </a:t>
            </a:r>
            <a:r>
              <a:rPr lang="en-US" sz="2400" dirty="0" smtClean="0">
                <a:solidFill>
                  <a:srgbClr val="FF0000"/>
                </a:solidFill>
              </a:rPr>
              <a:t>(P</a:t>
            </a:r>
            <a:r>
              <a:rPr lang="en-US" sz="2400" dirty="0" smtClean="0"/>
              <a:t>)</a:t>
            </a:r>
          </a:p>
          <a:p>
            <a:r>
              <a:rPr lang="en-US" sz="2400" dirty="0" smtClean="0"/>
              <a:t>     2. She </a:t>
            </a:r>
            <a:r>
              <a:rPr lang="en-US" sz="2400" dirty="0" smtClean="0">
                <a:solidFill>
                  <a:srgbClr val="00B050"/>
                </a:solidFill>
              </a:rPr>
              <a:t>watches</a:t>
            </a:r>
            <a:r>
              <a:rPr lang="en-US" sz="2400" dirty="0" smtClean="0"/>
              <a:t> them in angry silence. </a:t>
            </a:r>
            <a:r>
              <a:rPr lang="en-US" sz="2400" dirty="0" smtClean="0">
                <a:solidFill>
                  <a:srgbClr val="00B050"/>
                </a:solidFill>
              </a:rPr>
              <a:t>(A</a:t>
            </a:r>
            <a:r>
              <a:rPr lang="en-US" sz="2400" dirty="0" smtClean="0"/>
              <a:t>)</a:t>
            </a:r>
          </a:p>
          <a:p>
            <a:r>
              <a:rPr lang="en-US" sz="2400" dirty="0" smtClean="0"/>
              <a:t>     3. Granddaddy Cain </a:t>
            </a:r>
            <a:r>
              <a:rPr lang="en-US" sz="2400" dirty="0" smtClean="0">
                <a:solidFill>
                  <a:srgbClr val="00B050"/>
                </a:solidFill>
              </a:rPr>
              <a:t>greets</a:t>
            </a:r>
            <a:r>
              <a:rPr lang="en-US" sz="2400" dirty="0" smtClean="0"/>
              <a:t> Camera and Smilin. (</a:t>
            </a:r>
            <a:r>
              <a:rPr lang="en-US" sz="2400" dirty="0" smtClean="0">
                <a:solidFill>
                  <a:srgbClr val="00B050"/>
                </a:solidFill>
              </a:rPr>
              <a:t>A</a:t>
            </a:r>
            <a:r>
              <a:rPr lang="en-US" sz="2400" dirty="0" smtClean="0"/>
              <a:t>)</a:t>
            </a:r>
          </a:p>
          <a:p>
            <a:r>
              <a:rPr lang="en-US" sz="2400" dirty="0" smtClean="0"/>
              <a:t>     4. The film </a:t>
            </a:r>
            <a:r>
              <a:rPr lang="en-US" sz="2400" dirty="0" smtClean="0">
                <a:solidFill>
                  <a:srgbClr val="FF0000"/>
                </a:solidFill>
              </a:rPr>
              <a:t>was pulled </a:t>
            </a:r>
            <a:r>
              <a:rPr lang="en-US" sz="2400" dirty="0" smtClean="0"/>
              <a:t>out from the camera. (</a:t>
            </a:r>
            <a:r>
              <a:rPr lang="en-US" sz="2400" dirty="0" smtClean="0">
                <a:solidFill>
                  <a:srgbClr val="FF0000"/>
                </a:solidFill>
              </a:rPr>
              <a:t>P</a:t>
            </a:r>
            <a:r>
              <a:rPr lang="en-US" sz="2400" dirty="0" smtClean="0"/>
              <a:t>)</a:t>
            </a:r>
          </a:p>
        </p:txBody>
      </p:sp>
    </p:spTree>
    <p:extLst>
      <p:ext uri="{BB962C8B-B14F-4D97-AF65-F5344CB8AC3E}">
        <p14:creationId xmlns:p14="http://schemas.microsoft.com/office/powerpoint/2010/main" val="3493848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Grammar:</a:t>
            </a:r>
            <a:r>
              <a:rPr lang="en-US" sz="3600" dirty="0">
                <a:solidFill>
                  <a:prstClr val="black"/>
                </a:solidFill>
                <a:latin typeface="Arial Narrow" panose="020B0606020202030204" pitchFamily="34" charset="0"/>
              </a:rPr>
              <a:t> </a:t>
            </a:r>
            <a:r>
              <a:rPr lang="en-US" sz="3600" dirty="0">
                <a:solidFill>
                  <a:srgbClr val="0070C0"/>
                </a:solidFill>
                <a:latin typeface="Arial Narrow" panose="020B0606020202030204" pitchFamily="34" charset="0"/>
              </a:rPr>
              <a:t>Active and Passive Voice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7693"/>
            <a:ext cx="9144000" cy="470307"/>
          </a:xfrm>
          <a:prstGeom prst="rect">
            <a:avLst/>
          </a:prstGeom>
        </p:spPr>
      </p:pic>
      <p:sp>
        <p:nvSpPr>
          <p:cNvPr id="3" name="TextBox 2"/>
          <p:cNvSpPr txBox="1"/>
          <p:nvPr/>
        </p:nvSpPr>
        <p:spPr>
          <a:xfrm>
            <a:off x="1219200" y="1828800"/>
            <a:ext cx="7010400" cy="3046988"/>
          </a:xfrm>
          <a:prstGeom prst="rect">
            <a:avLst/>
          </a:prstGeom>
          <a:noFill/>
        </p:spPr>
        <p:txBody>
          <a:bodyPr wrap="square" rtlCol="0">
            <a:spAutoFit/>
          </a:bodyPr>
          <a:lstStyle/>
          <a:p>
            <a:r>
              <a:rPr lang="en-US" sz="2400" dirty="0" smtClean="0"/>
              <a:t>Practice B Rewrite the following sentences using active voice and tenses. You may need to add words to indicate who performed the action.</a:t>
            </a:r>
          </a:p>
          <a:p>
            <a:endParaRPr lang="en-US" sz="2400" dirty="0"/>
          </a:p>
          <a:p>
            <a:r>
              <a:rPr lang="en-US" sz="2400" dirty="0" smtClean="0"/>
              <a:t>     1. The cheese </a:t>
            </a:r>
            <a:r>
              <a:rPr lang="en-US" sz="2400" dirty="0" smtClean="0">
                <a:solidFill>
                  <a:srgbClr val="FF0000"/>
                </a:solidFill>
              </a:rPr>
              <a:t>had been placed </a:t>
            </a:r>
            <a:r>
              <a:rPr lang="en-US" sz="2400" dirty="0" smtClean="0"/>
              <a:t>on the box.</a:t>
            </a:r>
          </a:p>
          <a:p>
            <a:r>
              <a:rPr lang="en-US" sz="2400" dirty="0"/>
              <a:t> </a:t>
            </a:r>
            <a:r>
              <a:rPr lang="en-US" sz="2400" dirty="0" smtClean="0"/>
              <a:t>    2. “The Invalid’s story </a:t>
            </a:r>
            <a:r>
              <a:rPr lang="en-US" sz="2400" dirty="0" smtClean="0">
                <a:solidFill>
                  <a:srgbClr val="FF0000"/>
                </a:solidFill>
              </a:rPr>
              <a:t>was written </a:t>
            </a:r>
            <a:r>
              <a:rPr lang="en-US" sz="2400" dirty="0" smtClean="0"/>
              <a:t>by Mark Twain.</a:t>
            </a:r>
          </a:p>
          <a:p>
            <a:r>
              <a:rPr lang="en-US" sz="2400" dirty="0"/>
              <a:t> </a:t>
            </a:r>
            <a:r>
              <a:rPr lang="en-US" sz="2400" dirty="0" smtClean="0"/>
              <a:t>    3. The coffin </a:t>
            </a:r>
            <a:r>
              <a:rPr lang="en-US" sz="2400" dirty="0" smtClean="0">
                <a:solidFill>
                  <a:srgbClr val="FF0000"/>
                </a:solidFill>
              </a:rPr>
              <a:t>was sent </a:t>
            </a:r>
            <a:r>
              <a:rPr lang="en-US" sz="2400" dirty="0" smtClean="0"/>
              <a:t>to Wisconsin by train.</a:t>
            </a:r>
          </a:p>
          <a:p>
            <a:r>
              <a:rPr lang="en-US" sz="2400" dirty="0"/>
              <a:t> </a:t>
            </a:r>
            <a:r>
              <a:rPr lang="en-US" sz="2400" dirty="0" smtClean="0"/>
              <a:t>    4. A foul odor </a:t>
            </a:r>
            <a:r>
              <a:rPr lang="en-US" sz="2400" dirty="0" smtClean="0">
                <a:solidFill>
                  <a:srgbClr val="FF0000"/>
                </a:solidFill>
              </a:rPr>
              <a:t>was detected </a:t>
            </a:r>
            <a:r>
              <a:rPr lang="en-US" sz="2400" dirty="0" smtClean="0"/>
              <a:t>by the narrator.</a:t>
            </a:r>
            <a:endParaRPr lang="en-US" sz="2400" dirty="0"/>
          </a:p>
        </p:txBody>
      </p:sp>
    </p:spTree>
    <p:extLst>
      <p:ext uri="{BB962C8B-B14F-4D97-AF65-F5344CB8AC3E}">
        <p14:creationId xmlns:p14="http://schemas.microsoft.com/office/powerpoint/2010/main" val="2696503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Grammar:</a:t>
            </a:r>
            <a:r>
              <a:rPr lang="en-US" sz="3600" dirty="0">
                <a:solidFill>
                  <a:prstClr val="black"/>
                </a:solidFill>
                <a:latin typeface="Arial Narrow" panose="020B0606020202030204" pitchFamily="34" charset="0"/>
              </a:rPr>
              <a:t> </a:t>
            </a:r>
            <a:r>
              <a:rPr lang="en-US" sz="3600" dirty="0">
                <a:solidFill>
                  <a:srgbClr val="0070C0"/>
                </a:solidFill>
                <a:latin typeface="Arial Narrow" panose="020B0606020202030204" pitchFamily="34" charset="0"/>
              </a:rPr>
              <a:t>Active and Passive Voice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7693"/>
            <a:ext cx="9144000" cy="470307"/>
          </a:xfrm>
          <a:prstGeom prst="rect">
            <a:avLst/>
          </a:prstGeom>
        </p:spPr>
      </p:pic>
      <p:sp>
        <p:nvSpPr>
          <p:cNvPr id="3" name="TextBox 2"/>
          <p:cNvSpPr txBox="1"/>
          <p:nvPr/>
        </p:nvSpPr>
        <p:spPr>
          <a:xfrm>
            <a:off x="1219200" y="1828800"/>
            <a:ext cx="7010400" cy="3046988"/>
          </a:xfrm>
          <a:prstGeom prst="rect">
            <a:avLst/>
          </a:prstGeom>
          <a:noFill/>
        </p:spPr>
        <p:txBody>
          <a:bodyPr wrap="square" rtlCol="0">
            <a:spAutoFit/>
          </a:bodyPr>
          <a:lstStyle/>
          <a:p>
            <a:r>
              <a:rPr lang="en-US" sz="2400" dirty="0" smtClean="0"/>
              <a:t>Practice B Rewrite the following sentences using active voice and tenses. You may need to add words to indicate who performed the action.</a:t>
            </a:r>
          </a:p>
          <a:p>
            <a:endParaRPr lang="en-US" sz="2400" dirty="0"/>
          </a:p>
          <a:p>
            <a:r>
              <a:rPr lang="en-US" sz="2400" dirty="0" smtClean="0"/>
              <a:t>     1. The man </a:t>
            </a:r>
            <a:r>
              <a:rPr lang="en-US" sz="2400" dirty="0" smtClean="0">
                <a:solidFill>
                  <a:srgbClr val="00B050"/>
                </a:solidFill>
              </a:rPr>
              <a:t>placed</a:t>
            </a:r>
            <a:r>
              <a:rPr lang="en-US" sz="2400" dirty="0" smtClean="0"/>
              <a:t> the cheese on the box.</a:t>
            </a:r>
          </a:p>
          <a:p>
            <a:r>
              <a:rPr lang="en-US" sz="2400" dirty="0"/>
              <a:t> </a:t>
            </a:r>
            <a:r>
              <a:rPr lang="en-US" sz="2400" dirty="0" smtClean="0"/>
              <a:t>    2. Mark Twain </a:t>
            </a:r>
            <a:r>
              <a:rPr lang="en-US" sz="2400" dirty="0" smtClean="0">
                <a:solidFill>
                  <a:srgbClr val="00B050"/>
                </a:solidFill>
              </a:rPr>
              <a:t>wrote</a:t>
            </a:r>
            <a:r>
              <a:rPr lang="en-US" sz="2400" dirty="0" smtClean="0"/>
              <a:t> “The Invalid’s Story.”.</a:t>
            </a:r>
          </a:p>
          <a:p>
            <a:r>
              <a:rPr lang="en-US" sz="2400" dirty="0"/>
              <a:t> </a:t>
            </a:r>
            <a:r>
              <a:rPr lang="en-US" sz="2400" dirty="0" smtClean="0"/>
              <a:t>    3. The narrator </a:t>
            </a:r>
            <a:r>
              <a:rPr lang="en-US" sz="2400" dirty="0" smtClean="0">
                <a:solidFill>
                  <a:srgbClr val="00B050"/>
                </a:solidFill>
              </a:rPr>
              <a:t>sent</a:t>
            </a:r>
            <a:r>
              <a:rPr lang="en-US" sz="2400" dirty="0" smtClean="0"/>
              <a:t> the coffin to Wisconsin by train.</a:t>
            </a:r>
          </a:p>
          <a:p>
            <a:r>
              <a:rPr lang="en-US" sz="2400" dirty="0"/>
              <a:t> </a:t>
            </a:r>
            <a:r>
              <a:rPr lang="en-US" sz="2400" dirty="0" smtClean="0"/>
              <a:t>    4. The narrator </a:t>
            </a:r>
            <a:r>
              <a:rPr lang="en-US" sz="2400" dirty="0" smtClean="0">
                <a:solidFill>
                  <a:srgbClr val="00B050"/>
                </a:solidFill>
              </a:rPr>
              <a:t>detected</a:t>
            </a:r>
            <a:r>
              <a:rPr lang="en-US" sz="2400" dirty="0" smtClean="0"/>
              <a:t> a foul odor.</a:t>
            </a:r>
            <a:endParaRPr lang="en-US" sz="2400" dirty="0"/>
          </a:p>
        </p:txBody>
      </p:sp>
    </p:spTree>
    <p:extLst>
      <p:ext uri="{BB962C8B-B14F-4D97-AF65-F5344CB8AC3E}">
        <p14:creationId xmlns:p14="http://schemas.microsoft.com/office/powerpoint/2010/main" val="3249229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1012</Words>
  <Application>Microsoft Office PowerPoint</Application>
  <PresentationFormat>On-screen Show (4:3)</PresentationFormat>
  <Paragraphs>131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The Invalid’s Story by Mark Twain</vt:lpstr>
      <vt:lpstr>Vocabulary</vt:lpstr>
      <vt:lpstr>Grammar: Active and Passive Voice</vt:lpstr>
      <vt:lpstr>Grammar: Active and Passive Voice</vt:lpstr>
      <vt:lpstr>Grammar: Active and Passive Voice</vt:lpstr>
      <vt:lpstr>Grammar: Active and Passive Voice</vt:lpstr>
      <vt:lpstr>Grammar: Active and Passive Voice</vt:lpstr>
      <vt:lpstr>Grammar: Active and Passive Voice</vt:lpstr>
      <vt:lpstr>Grammar: Active and Passive Voice</vt:lpstr>
      <vt:lpstr>Grammar: Active and Passive Voice</vt:lpstr>
      <vt:lpstr>Grammar: Active and Passive Voice</vt:lpstr>
      <vt:lpstr>Grammar: Active and Passive Voice</vt:lpstr>
      <vt:lpstr>Grammar: Active and Passive Voice</vt:lpstr>
      <vt:lpstr>Literary Analysis: Dialogue and Dialect</vt:lpstr>
      <vt:lpstr>Reading Skill: Cause and Effect</vt:lpstr>
      <vt:lpstr>Critical Reading</vt:lpstr>
      <vt:lpstr>Critical Reading</vt:lpstr>
      <vt:lpstr>Critical Reading</vt:lpstr>
      <vt:lpstr>Critical Reading</vt:lpstr>
      <vt:lpstr>Critical Reading</vt:lpstr>
      <vt:lpstr>Critical Reading</vt:lpstr>
      <vt:lpstr>Critical Reading</vt:lpstr>
      <vt:lpstr>Critical Reading</vt:lpstr>
      <vt:lpstr>Critical Reading</vt:lpstr>
      <vt:lpstr>Critical Reading</vt:lpstr>
      <vt:lpstr>Essay You will not write your essays until Friday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Invalid’s Story by Mark Twain</dc:title>
  <dc:creator>Thor</dc:creator>
  <cp:lastModifiedBy>Thor</cp:lastModifiedBy>
  <cp:revision>19</cp:revision>
  <dcterms:created xsi:type="dcterms:W3CDTF">2019-10-27T03:18:18Z</dcterms:created>
  <dcterms:modified xsi:type="dcterms:W3CDTF">2019-10-27T22:16:33Z</dcterms:modified>
</cp:coreProperties>
</file>