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3" r:id="rId7"/>
    <p:sldId id="261" r:id="rId8"/>
    <p:sldId id="262" r:id="rId9"/>
    <p:sldId id="264" r:id="rId10"/>
    <p:sldId id="265" r:id="rId11"/>
    <p:sldId id="266" r:id="rId12"/>
    <p:sldId id="267"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2" r:id="rId26"/>
    <p:sldId id="283" r:id="rId27"/>
    <p:sldId id="284" r:id="rId28"/>
    <p:sldId id="285" r:id="rId29"/>
    <p:sldId id="286" r:id="rId30"/>
    <p:sldId id="287" r:id="rId31"/>
    <p:sldId id="288"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0E0B075-81F0-4044-A9DC-156D5904054D}" type="datetimeFigureOut">
              <a:rPr lang="en-US" smtClean="0"/>
              <a:t>10/27/2019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A24E02-638E-477A-A30E-D5FF3D9B7D74}" type="slidenum">
              <a:rPr lang="en-US" smtClean="0"/>
              <a:t>‹#›</a:t>
            </a:fld>
            <a:endParaRPr lang="en-US"/>
          </a:p>
        </p:txBody>
      </p:sp>
    </p:spTree>
    <p:extLst>
      <p:ext uri="{BB962C8B-B14F-4D97-AF65-F5344CB8AC3E}">
        <p14:creationId xmlns:p14="http://schemas.microsoft.com/office/powerpoint/2010/main" val="15241597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0E0B075-81F0-4044-A9DC-156D5904054D}" type="datetimeFigureOut">
              <a:rPr lang="en-US" smtClean="0"/>
              <a:t>10/27/2019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A24E02-638E-477A-A30E-D5FF3D9B7D74}" type="slidenum">
              <a:rPr lang="en-US" smtClean="0"/>
              <a:t>‹#›</a:t>
            </a:fld>
            <a:endParaRPr lang="en-US"/>
          </a:p>
        </p:txBody>
      </p:sp>
    </p:spTree>
    <p:extLst>
      <p:ext uri="{BB962C8B-B14F-4D97-AF65-F5344CB8AC3E}">
        <p14:creationId xmlns:p14="http://schemas.microsoft.com/office/powerpoint/2010/main" val="4952207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0E0B075-81F0-4044-A9DC-156D5904054D}" type="datetimeFigureOut">
              <a:rPr lang="en-US" smtClean="0"/>
              <a:t>10/27/2019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A24E02-638E-477A-A30E-D5FF3D9B7D74}" type="slidenum">
              <a:rPr lang="en-US" smtClean="0"/>
              <a:t>‹#›</a:t>
            </a:fld>
            <a:endParaRPr lang="en-US"/>
          </a:p>
        </p:txBody>
      </p:sp>
    </p:spTree>
    <p:extLst>
      <p:ext uri="{BB962C8B-B14F-4D97-AF65-F5344CB8AC3E}">
        <p14:creationId xmlns:p14="http://schemas.microsoft.com/office/powerpoint/2010/main" val="16430580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0E0B075-81F0-4044-A9DC-156D5904054D}" type="datetimeFigureOut">
              <a:rPr lang="en-US" smtClean="0"/>
              <a:t>10/27/2019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A24E02-638E-477A-A30E-D5FF3D9B7D74}" type="slidenum">
              <a:rPr lang="en-US" smtClean="0"/>
              <a:t>‹#›</a:t>
            </a:fld>
            <a:endParaRPr lang="en-US"/>
          </a:p>
        </p:txBody>
      </p:sp>
    </p:spTree>
    <p:extLst>
      <p:ext uri="{BB962C8B-B14F-4D97-AF65-F5344CB8AC3E}">
        <p14:creationId xmlns:p14="http://schemas.microsoft.com/office/powerpoint/2010/main" val="34757969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0E0B075-81F0-4044-A9DC-156D5904054D}" type="datetimeFigureOut">
              <a:rPr lang="en-US" smtClean="0"/>
              <a:t>10/27/2019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A24E02-638E-477A-A30E-D5FF3D9B7D74}" type="slidenum">
              <a:rPr lang="en-US" smtClean="0"/>
              <a:t>‹#›</a:t>
            </a:fld>
            <a:endParaRPr lang="en-US"/>
          </a:p>
        </p:txBody>
      </p:sp>
    </p:spTree>
    <p:extLst>
      <p:ext uri="{BB962C8B-B14F-4D97-AF65-F5344CB8AC3E}">
        <p14:creationId xmlns:p14="http://schemas.microsoft.com/office/powerpoint/2010/main" val="28498841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0E0B075-81F0-4044-A9DC-156D5904054D}" type="datetimeFigureOut">
              <a:rPr lang="en-US" smtClean="0"/>
              <a:t>10/27/2019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A24E02-638E-477A-A30E-D5FF3D9B7D74}" type="slidenum">
              <a:rPr lang="en-US" smtClean="0"/>
              <a:t>‹#›</a:t>
            </a:fld>
            <a:endParaRPr lang="en-US"/>
          </a:p>
        </p:txBody>
      </p:sp>
    </p:spTree>
    <p:extLst>
      <p:ext uri="{BB962C8B-B14F-4D97-AF65-F5344CB8AC3E}">
        <p14:creationId xmlns:p14="http://schemas.microsoft.com/office/powerpoint/2010/main" val="10360609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0E0B075-81F0-4044-A9DC-156D5904054D}" type="datetimeFigureOut">
              <a:rPr lang="en-US" smtClean="0"/>
              <a:t>10/27/2019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EA24E02-638E-477A-A30E-D5FF3D9B7D74}" type="slidenum">
              <a:rPr lang="en-US" smtClean="0"/>
              <a:t>‹#›</a:t>
            </a:fld>
            <a:endParaRPr lang="en-US"/>
          </a:p>
        </p:txBody>
      </p:sp>
    </p:spTree>
    <p:extLst>
      <p:ext uri="{BB962C8B-B14F-4D97-AF65-F5344CB8AC3E}">
        <p14:creationId xmlns:p14="http://schemas.microsoft.com/office/powerpoint/2010/main" val="42327825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0E0B075-81F0-4044-A9DC-156D5904054D}" type="datetimeFigureOut">
              <a:rPr lang="en-US" smtClean="0"/>
              <a:t>10/27/2019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EA24E02-638E-477A-A30E-D5FF3D9B7D74}" type="slidenum">
              <a:rPr lang="en-US" smtClean="0"/>
              <a:t>‹#›</a:t>
            </a:fld>
            <a:endParaRPr lang="en-US"/>
          </a:p>
        </p:txBody>
      </p:sp>
    </p:spTree>
    <p:extLst>
      <p:ext uri="{BB962C8B-B14F-4D97-AF65-F5344CB8AC3E}">
        <p14:creationId xmlns:p14="http://schemas.microsoft.com/office/powerpoint/2010/main" val="17649032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E0B075-81F0-4044-A9DC-156D5904054D}" type="datetimeFigureOut">
              <a:rPr lang="en-US" smtClean="0"/>
              <a:t>10/27/2019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EA24E02-638E-477A-A30E-D5FF3D9B7D74}" type="slidenum">
              <a:rPr lang="en-US" smtClean="0"/>
              <a:t>‹#›</a:t>
            </a:fld>
            <a:endParaRPr lang="en-US"/>
          </a:p>
        </p:txBody>
      </p:sp>
    </p:spTree>
    <p:extLst>
      <p:ext uri="{BB962C8B-B14F-4D97-AF65-F5344CB8AC3E}">
        <p14:creationId xmlns:p14="http://schemas.microsoft.com/office/powerpoint/2010/main" val="12417115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0E0B075-81F0-4044-A9DC-156D5904054D}" type="datetimeFigureOut">
              <a:rPr lang="en-US" smtClean="0"/>
              <a:t>10/27/2019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A24E02-638E-477A-A30E-D5FF3D9B7D74}" type="slidenum">
              <a:rPr lang="en-US" smtClean="0"/>
              <a:t>‹#›</a:t>
            </a:fld>
            <a:endParaRPr lang="en-US"/>
          </a:p>
        </p:txBody>
      </p:sp>
    </p:spTree>
    <p:extLst>
      <p:ext uri="{BB962C8B-B14F-4D97-AF65-F5344CB8AC3E}">
        <p14:creationId xmlns:p14="http://schemas.microsoft.com/office/powerpoint/2010/main" val="23939940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0E0B075-81F0-4044-A9DC-156D5904054D}" type="datetimeFigureOut">
              <a:rPr lang="en-US" smtClean="0"/>
              <a:t>10/27/2019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A24E02-638E-477A-A30E-D5FF3D9B7D74}" type="slidenum">
              <a:rPr lang="en-US" smtClean="0"/>
              <a:t>‹#›</a:t>
            </a:fld>
            <a:endParaRPr lang="en-US"/>
          </a:p>
        </p:txBody>
      </p:sp>
    </p:spTree>
    <p:extLst>
      <p:ext uri="{BB962C8B-B14F-4D97-AF65-F5344CB8AC3E}">
        <p14:creationId xmlns:p14="http://schemas.microsoft.com/office/powerpoint/2010/main" val="26239962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E0B075-81F0-4044-A9DC-156D5904054D}" type="datetimeFigureOut">
              <a:rPr lang="en-US" smtClean="0"/>
              <a:t>10/27/2019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A24E02-638E-477A-A30E-D5FF3D9B7D74}" type="slidenum">
              <a:rPr lang="en-US" smtClean="0"/>
              <a:t>‹#›</a:t>
            </a:fld>
            <a:endParaRPr lang="en-US"/>
          </a:p>
        </p:txBody>
      </p:sp>
    </p:spTree>
    <p:extLst>
      <p:ext uri="{BB962C8B-B14F-4D97-AF65-F5344CB8AC3E}">
        <p14:creationId xmlns:p14="http://schemas.microsoft.com/office/powerpoint/2010/main" val="5393765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Leap”</a:t>
            </a:r>
            <a:br>
              <a:rPr lang="en-US" dirty="0" smtClean="0"/>
            </a:br>
            <a:r>
              <a:rPr lang="en-US" sz="2400" dirty="0" smtClean="0"/>
              <a:t>by Louise Erdrich</a:t>
            </a:r>
            <a:endParaRPr lang="en-US" sz="2400" dirty="0"/>
          </a:p>
        </p:txBody>
      </p:sp>
      <p:sp>
        <p:nvSpPr>
          <p:cNvPr id="3" name="Subtitle 2"/>
          <p:cNvSpPr>
            <a:spLocks noGrp="1"/>
          </p:cNvSpPr>
          <p:nvPr>
            <p:ph type="subTitle" idx="1"/>
          </p:nvPr>
        </p:nvSpPr>
        <p:spPr/>
        <p:txBody>
          <a:bodyPr/>
          <a:lstStyle/>
          <a:p>
            <a:pPr lvl="0"/>
            <a:r>
              <a:rPr lang="en-US" sz="2000" dirty="0" smtClean="0">
                <a:solidFill>
                  <a:prstClr val="black"/>
                </a:solidFill>
              </a:rPr>
              <a:t>In </a:t>
            </a:r>
            <a:r>
              <a:rPr lang="en-US" sz="2000" dirty="0">
                <a:solidFill>
                  <a:prstClr val="black"/>
                </a:solidFill>
              </a:rPr>
              <a:t>addition to this review, you may want to read the enotes study guide on the handouts and worksheets </a:t>
            </a:r>
            <a:r>
              <a:rPr lang="en-US" sz="2000" dirty="0" smtClean="0">
                <a:solidFill>
                  <a:prstClr val="black"/>
                </a:solidFill>
              </a:rPr>
              <a:t>page.</a:t>
            </a:r>
            <a:endParaRPr lang="en-US" sz="2000" dirty="0">
              <a:solidFill>
                <a:prstClr val="black"/>
              </a:solidFill>
            </a:endParaRPr>
          </a:p>
        </p:txBody>
      </p:sp>
    </p:spTree>
    <p:extLst>
      <p:ext uri="{BB962C8B-B14F-4D97-AF65-F5344CB8AC3E}">
        <p14:creationId xmlns:p14="http://schemas.microsoft.com/office/powerpoint/2010/main" val="31971878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solidFill>
                  <a:srgbClr val="FF0000"/>
                </a:solidFill>
              </a:rPr>
              <a:t>Critical Reading</a:t>
            </a:r>
            <a:endParaRPr lang="en-US" sz="3600" dirty="0"/>
          </a:p>
        </p:txBody>
      </p:sp>
      <p:sp>
        <p:nvSpPr>
          <p:cNvPr id="3" name="Content Placeholder 2"/>
          <p:cNvSpPr>
            <a:spLocks noGrp="1"/>
          </p:cNvSpPr>
          <p:nvPr>
            <p:ph idx="1"/>
          </p:nvPr>
        </p:nvSpPr>
        <p:spPr>
          <a:xfrm>
            <a:off x="228600" y="1600200"/>
            <a:ext cx="8763000" cy="4525963"/>
          </a:xfrm>
        </p:spPr>
        <p:txBody>
          <a:bodyPr/>
          <a:lstStyle/>
          <a:p>
            <a:r>
              <a:rPr lang="en-US" sz="2800" dirty="0" smtClean="0"/>
              <a:t>Which line from ''The Leap" foreshadows what happens during the storm?</a:t>
            </a:r>
          </a:p>
          <a:p>
            <a:endParaRPr lang="en-US" sz="2400" dirty="0"/>
          </a:p>
          <a:p>
            <a:pPr lvl="1"/>
            <a:r>
              <a:rPr lang="en-US" sz="2400" dirty="0" smtClean="0">
                <a:solidFill>
                  <a:srgbClr val="7030A0"/>
                </a:solidFill>
              </a:rPr>
              <a:t>My mother is the surviving half of a blindfold trapeze act. . . .</a:t>
            </a:r>
          </a:p>
          <a:p>
            <a:pPr marL="457200" lvl="1" indent="0" algn="ctr">
              <a:buNone/>
            </a:pPr>
            <a:r>
              <a:rPr lang="en-US" sz="2400" dirty="0" smtClean="0"/>
              <a:t>or</a:t>
            </a:r>
          </a:p>
          <a:p>
            <a:pPr lvl="1"/>
            <a:r>
              <a:rPr lang="en-US" sz="2400" dirty="0" smtClean="0"/>
              <a:t>They loved to drop gracefully from nowhere, like two sparkling birds ....</a:t>
            </a:r>
          </a:p>
          <a:p>
            <a:endParaRPr lang="en-US" sz="2400" dirty="0" smtClean="0"/>
          </a:p>
          <a:p>
            <a:pPr marL="3657600" lvl="8" indent="0">
              <a:buNone/>
            </a:pPr>
            <a:endParaRPr lang="en-US" sz="1200" dirty="0" smtClean="0"/>
          </a:p>
          <a:p>
            <a:pPr marL="3657600" lvl="8" indent="0">
              <a:buNone/>
            </a:pPr>
            <a:endParaRPr lang="en-US" sz="1200" dirty="0" smtClean="0"/>
          </a:p>
          <a:p>
            <a:endParaRPr lang="en-US" sz="2400" dirty="0" smtClean="0"/>
          </a:p>
          <a:p>
            <a:endParaRPr lang="en-US" dirty="0"/>
          </a:p>
        </p:txBody>
      </p:sp>
    </p:spTree>
    <p:extLst>
      <p:ext uri="{BB962C8B-B14F-4D97-AF65-F5344CB8AC3E}">
        <p14:creationId xmlns:p14="http://schemas.microsoft.com/office/powerpoint/2010/main" val="25030704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solidFill>
                  <a:srgbClr val="FF0000"/>
                </a:solidFill>
              </a:rPr>
              <a:t>Critical Reading</a:t>
            </a:r>
            <a:endParaRPr lang="en-US" dirty="0"/>
          </a:p>
        </p:txBody>
      </p:sp>
      <p:sp>
        <p:nvSpPr>
          <p:cNvPr id="3" name="Content Placeholder 2"/>
          <p:cNvSpPr>
            <a:spLocks noGrp="1"/>
          </p:cNvSpPr>
          <p:nvPr>
            <p:ph idx="1"/>
          </p:nvPr>
        </p:nvSpPr>
        <p:spPr/>
        <p:txBody>
          <a:bodyPr/>
          <a:lstStyle/>
          <a:p>
            <a:r>
              <a:rPr lang="en-US" sz="2800" dirty="0" smtClean="0"/>
              <a:t>What fact about the narrator's mother in ''The Leap" helps you predict that she will survive the storm?</a:t>
            </a:r>
          </a:p>
          <a:p>
            <a:pPr marL="0" indent="0">
              <a:buNone/>
            </a:pPr>
            <a:endParaRPr lang="en-US" sz="2800" dirty="0" smtClean="0"/>
          </a:p>
          <a:p>
            <a:pPr lvl="1"/>
            <a:r>
              <a:rPr lang="en-US" sz="2400" dirty="0" smtClean="0"/>
              <a:t>She met the narrator's father in a hospital.</a:t>
            </a:r>
          </a:p>
          <a:p>
            <a:pPr marL="457200" lvl="1" indent="0">
              <a:buNone/>
            </a:pPr>
            <a:r>
              <a:rPr lang="en-US" sz="2400" dirty="0" smtClean="0"/>
              <a:t>                                         or</a:t>
            </a:r>
          </a:p>
          <a:p>
            <a:pPr lvl="1"/>
            <a:r>
              <a:rPr lang="en-US" sz="2400" dirty="0" smtClean="0"/>
              <a:t>She never lost her balance or upset an object.</a:t>
            </a:r>
          </a:p>
          <a:p>
            <a:endParaRPr lang="en-US" dirty="0" smtClean="0"/>
          </a:p>
          <a:p>
            <a:endParaRPr lang="en-US" dirty="0" smtClean="0"/>
          </a:p>
          <a:p>
            <a:pPr marL="0" indent="0">
              <a:buNone/>
            </a:pPr>
            <a:endParaRPr lang="en-US" dirty="0" smtClean="0"/>
          </a:p>
          <a:p>
            <a:endParaRPr lang="en-US" dirty="0"/>
          </a:p>
        </p:txBody>
      </p:sp>
    </p:spTree>
    <p:extLst>
      <p:ext uri="{BB962C8B-B14F-4D97-AF65-F5344CB8AC3E}">
        <p14:creationId xmlns:p14="http://schemas.microsoft.com/office/powerpoint/2010/main" val="385596755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solidFill>
                  <a:srgbClr val="FF0000"/>
                </a:solidFill>
              </a:rPr>
              <a:t>Critical Reading</a:t>
            </a:r>
            <a:endParaRPr lang="en-US" dirty="0"/>
          </a:p>
        </p:txBody>
      </p:sp>
      <p:sp>
        <p:nvSpPr>
          <p:cNvPr id="3" name="Content Placeholder 2"/>
          <p:cNvSpPr>
            <a:spLocks noGrp="1"/>
          </p:cNvSpPr>
          <p:nvPr>
            <p:ph idx="1"/>
          </p:nvPr>
        </p:nvSpPr>
        <p:spPr/>
        <p:txBody>
          <a:bodyPr/>
          <a:lstStyle/>
          <a:p>
            <a:r>
              <a:rPr lang="en-US" sz="2800" dirty="0" smtClean="0"/>
              <a:t>What fact about the narrator's mother in ''The Leap" helps you predict that she will survive the storm?</a:t>
            </a:r>
          </a:p>
          <a:p>
            <a:pPr marL="0" indent="0">
              <a:buNone/>
            </a:pPr>
            <a:endParaRPr lang="en-US" sz="2800" dirty="0" smtClean="0"/>
          </a:p>
          <a:p>
            <a:pPr lvl="1"/>
            <a:r>
              <a:rPr lang="en-US" sz="2400" dirty="0" smtClean="0"/>
              <a:t>She met the narrator's father in a hospital.</a:t>
            </a:r>
          </a:p>
          <a:p>
            <a:pPr marL="457200" lvl="1" indent="0">
              <a:buNone/>
            </a:pPr>
            <a:r>
              <a:rPr lang="en-US" sz="2400" dirty="0" smtClean="0"/>
              <a:t>                                         or</a:t>
            </a:r>
          </a:p>
          <a:p>
            <a:pPr lvl="1"/>
            <a:r>
              <a:rPr lang="en-US" sz="2400" dirty="0" smtClean="0">
                <a:solidFill>
                  <a:srgbClr val="7030A0"/>
                </a:solidFill>
              </a:rPr>
              <a:t>She never lost her balance or upset an object.</a:t>
            </a:r>
          </a:p>
          <a:p>
            <a:endParaRPr lang="en-US" dirty="0" smtClean="0"/>
          </a:p>
          <a:p>
            <a:endParaRPr lang="en-US" dirty="0" smtClean="0"/>
          </a:p>
          <a:p>
            <a:pPr marL="0" indent="0">
              <a:buNone/>
            </a:pPr>
            <a:endParaRPr lang="en-US" dirty="0" smtClean="0"/>
          </a:p>
          <a:p>
            <a:endParaRPr lang="en-US" dirty="0"/>
          </a:p>
        </p:txBody>
      </p:sp>
    </p:spTree>
    <p:extLst>
      <p:ext uri="{BB962C8B-B14F-4D97-AF65-F5344CB8AC3E}">
        <p14:creationId xmlns:p14="http://schemas.microsoft.com/office/powerpoint/2010/main" val="90428040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solidFill>
                  <a:srgbClr val="FF0000"/>
                </a:solidFill>
              </a:rPr>
              <a:t>Critical Reading</a:t>
            </a:r>
            <a:endParaRPr lang="en-US" dirty="0"/>
          </a:p>
        </p:txBody>
      </p:sp>
      <p:sp>
        <p:nvSpPr>
          <p:cNvPr id="3" name="Content Placeholder 2"/>
          <p:cNvSpPr>
            <a:spLocks noGrp="1"/>
          </p:cNvSpPr>
          <p:nvPr>
            <p:ph idx="1"/>
          </p:nvPr>
        </p:nvSpPr>
        <p:spPr/>
        <p:txBody>
          <a:bodyPr/>
          <a:lstStyle/>
          <a:p>
            <a:r>
              <a:rPr lang="en-US" sz="2800" dirty="0" smtClean="0"/>
              <a:t>In "The Leap," why was the Flying Avalons' trapeze act in the newspapers?</a:t>
            </a:r>
          </a:p>
          <a:p>
            <a:pPr marL="0" indent="0">
              <a:buNone/>
            </a:pPr>
            <a:endParaRPr lang="en-US" sz="2800" dirty="0" smtClean="0"/>
          </a:p>
          <a:p>
            <a:pPr lvl="1"/>
            <a:r>
              <a:rPr lang="en-US" sz="2400" dirty="0" smtClean="0"/>
              <a:t>because there was a terrible accident during their act</a:t>
            </a:r>
          </a:p>
          <a:p>
            <a:pPr marL="457200" lvl="1" indent="0">
              <a:buNone/>
            </a:pPr>
            <a:r>
              <a:rPr lang="en-US" sz="2400" dirty="0" smtClean="0"/>
              <a:t>                                         or</a:t>
            </a:r>
          </a:p>
          <a:p>
            <a:pPr lvl="1"/>
            <a:r>
              <a:rPr lang="en-US" sz="2400" dirty="0" smtClean="0"/>
              <a:t>because there was a fire in their house after the act</a:t>
            </a:r>
            <a:endParaRPr lang="en-US" dirty="0" smtClean="0"/>
          </a:p>
          <a:p>
            <a:endParaRPr lang="en-US" dirty="0" smtClean="0"/>
          </a:p>
          <a:p>
            <a:pPr marL="0" indent="0">
              <a:buNone/>
            </a:pPr>
            <a:endParaRPr lang="en-US" dirty="0" smtClean="0"/>
          </a:p>
          <a:p>
            <a:endParaRPr lang="en-US" dirty="0"/>
          </a:p>
        </p:txBody>
      </p:sp>
    </p:spTree>
    <p:extLst>
      <p:ext uri="{BB962C8B-B14F-4D97-AF65-F5344CB8AC3E}">
        <p14:creationId xmlns:p14="http://schemas.microsoft.com/office/powerpoint/2010/main" val="90428040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solidFill>
                  <a:srgbClr val="FF0000"/>
                </a:solidFill>
              </a:rPr>
              <a:t>Critical Reading</a:t>
            </a:r>
            <a:endParaRPr lang="en-US" dirty="0"/>
          </a:p>
        </p:txBody>
      </p:sp>
      <p:sp>
        <p:nvSpPr>
          <p:cNvPr id="3" name="Content Placeholder 2"/>
          <p:cNvSpPr>
            <a:spLocks noGrp="1"/>
          </p:cNvSpPr>
          <p:nvPr>
            <p:ph idx="1"/>
          </p:nvPr>
        </p:nvSpPr>
        <p:spPr/>
        <p:txBody>
          <a:bodyPr/>
          <a:lstStyle/>
          <a:p>
            <a:r>
              <a:rPr lang="en-US" sz="2800" dirty="0" smtClean="0"/>
              <a:t>In "The Leap," why was the Flying Avalons' trapeze act in the newspapers?</a:t>
            </a:r>
          </a:p>
          <a:p>
            <a:pPr marL="0" indent="0">
              <a:buNone/>
            </a:pPr>
            <a:endParaRPr lang="en-US" sz="2800" dirty="0" smtClean="0"/>
          </a:p>
          <a:p>
            <a:pPr lvl="1"/>
            <a:r>
              <a:rPr lang="en-US" sz="2400" dirty="0" smtClean="0">
                <a:solidFill>
                  <a:srgbClr val="7030A0"/>
                </a:solidFill>
              </a:rPr>
              <a:t>because there was a terrible accident during their act</a:t>
            </a:r>
          </a:p>
          <a:p>
            <a:pPr marL="457200" lvl="1" indent="0">
              <a:buNone/>
            </a:pPr>
            <a:r>
              <a:rPr lang="en-US" sz="2400" dirty="0" smtClean="0"/>
              <a:t>                                         or</a:t>
            </a:r>
          </a:p>
          <a:p>
            <a:pPr lvl="1"/>
            <a:r>
              <a:rPr lang="en-US" sz="2400" dirty="0" smtClean="0"/>
              <a:t>because there was a fire in their house after the act</a:t>
            </a:r>
            <a:endParaRPr lang="en-US" dirty="0" smtClean="0"/>
          </a:p>
          <a:p>
            <a:endParaRPr lang="en-US" dirty="0" smtClean="0"/>
          </a:p>
          <a:p>
            <a:pPr marL="0" indent="0">
              <a:buNone/>
            </a:pPr>
            <a:endParaRPr lang="en-US" dirty="0" smtClean="0"/>
          </a:p>
          <a:p>
            <a:endParaRPr lang="en-US" dirty="0"/>
          </a:p>
        </p:txBody>
      </p:sp>
    </p:spTree>
    <p:extLst>
      <p:ext uri="{BB962C8B-B14F-4D97-AF65-F5344CB8AC3E}">
        <p14:creationId xmlns:p14="http://schemas.microsoft.com/office/powerpoint/2010/main" val="218688912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solidFill>
                  <a:srgbClr val="FF0000"/>
                </a:solidFill>
              </a:rPr>
              <a:t>Critical Reading</a:t>
            </a:r>
            <a:endParaRPr lang="en-US" dirty="0"/>
          </a:p>
        </p:txBody>
      </p:sp>
      <p:sp>
        <p:nvSpPr>
          <p:cNvPr id="3" name="Content Placeholder 2"/>
          <p:cNvSpPr>
            <a:spLocks noGrp="1"/>
          </p:cNvSpPr>
          <p:nvPr>
            <p:ph idx="1"/>
          </p:nvPr>
        </p:nvSpPr>
        <p:spPr/>
        <p:txBody>
          <a:bodyPr>
            <a:normAutofit/>
          </a:bodyPr>
          <a:lstStyle/>
          <a:p>
            <a:r>
              <a:rPr lang="en-US" sz="2800" dirty="0" smtClean="0"/>
              <a:t>Why does the narrator of ''The Leap" consider her sister a "less finished version“ of herself?</a:t>
            </a:r>
          </a:p>
          <a:p>
            <a:endParaRPr lang="en-US" sz="2800" dirty="0" smtClean="0"/>
          </a:p>
          <a:p>
            <a:pPr lvl="1"/>
            <a:r>
              <a:rPr lang="en-US" sz="2400" dirty="0" smtClean="0"/>
              <a:t>because the sister never grew up to have a personality of her own</a:t>
            </a:r>
          </a:p>
          <a:p>
            <a:pPr marL="457200" lvl="1" indent="0">
              <a:buNone/>
            </a:pPr>
            <a:r>
              <a:rPr lang="en-US" sz="2400" dirty="0" smtClean="0"/>
              <a:t>				or</a:t>
            </a:r>
            <a:endParaRPr lang="en-US" sz="2400" dirty="0"/>
          </a:p>
          <a:p>
            <a:pPr lvl="1"/>
            <a:r>
              <a:rPr lang="en-US" sz="2400" dirty="0" smtClean="0"/>
              <a:t>because the sister had the same name as the narrator</a:t>
            </a:r>
            <a:endParaRPr lang="en-US" sz="2400" dirty="0"/>
          </a:p>
        </p:txBody>
      </p:sp>
    </p:spTree>
    <p:extLst>
      <p:ext uri="{BB962C8B-B14F-4D97-AF65-F5344CB8AC3E}">
        <p14:creationId xmlns:p14="http://schemas.microsoft.com/office/powerpoint/2010/main" val="229211572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solidFill>
                  <a:srgbClr val="FF0000"/>
                </a:solidFill>
              </a:rPr>
              <a:t>Critical Reading</a:t>
            </a:r>
            <a:endParaRPr lang="en-US" dirty="0"/>
          </a:p>
        </p:txBody>
      </p:sp>
      <p:sp>
        <p:nvSpPr>
          <p:cNvPr id="3" name="Content Placeholder 2"/>
          <p:cNvSpPr>
            <a:spLocks noGrp="1"/>
          </p:cNvSpPr>
          <p:nvPr>
            <p:ph idx="1"/>
          </p:nvPr>
        </p:nvSpPr>
        <p:spPr/>
        <p:txBody>
          <a:bodyPr>
            <a:normAutofit/>
          </a:bodyPr>
          <a:lstStyle/>
          <a:p>
            <a:r>
              <a:rPr lang="en-US" sz="2800" dirty="0" smtClean="0"/>
              <a:t>Why does the narrator of ''The Leap" consider her sister a "less finished version“ of herself?</a:t>
            </a:r>
          </a:p>
          <a:p>
            <a:endParaRPr lang="en-US" sz="2800" dirty="0" smtClean="0"/>
          </a:p>
          <a:p>
            <a:pPr lvl="1"/>
            <a:r>
              <a:rPr lang="en-US" sz="2400" dirty="0" smtClean="0">
                <a:solidFill>
                  <a:srgbClr val="7030A0"/>
                </a:solidFill>
              </a:rPr>
              <a:t>because the sister never grew up to have a personality of her own</a:t>
            </a:r>
          </a:p>
          <a:p>
            <a:pPr marL="457200" lvl="1" indent="0">
              <a:buNone/>
            </a:pPr>
            <a:r>
              <a:rPr lang="en-US" sz="2400" dirty="0" smtClean="0"/>
              <a:t>				or</a:t>
            </a:r>
            <a:endParaRPr lang="en-US" sz="2400" dirty="0"/>
          </a:p>
          <a:p>
            <a:pPr lvl="1"/>
            <a:r>
              <a:rPr lang="en-US" sz="2400" dirty="0" smtClean="0"/>
              <a:t>because the sister had the same name as the narrator</a:t>
            </a:r>
            <a:endParaRPr lang="en-US" sz="2400" dirty="0"/>
          </a:p>
        </p:txBody>
      </p:sp>
    </p:spTree>
    <p:extLst>
      <p:ext uri="{BB962C8B-B14F-4D97-AF65-F5344CB8AC3E}">
        <p14:creationId xmlns:p14="http://schemas.microsoft.com/office/powerpoint/2010/main" val="399729224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solidFill>
                  <a:srgbClr val="FF0000"/>
                </a:solidFill>
              </a:rPr>
              <a:t>Critical Reading</a:t>
            </a:r>
            <a:endParaRPr lang="en-US" dirty="0"/>
          </a:p>
        </p:txBody>
      </p:sp>
      <p:sp>
        <p:nvSpPr>
          <p:cNvPr id="3" name="Content Placeholder 2"/>
          <p:cNvSpPr>
            <a:spLocks noGrp="1"/>
          </p:cNvSpPr>
          <p:nvPr>
            <p:ph idx="1"/>
          </p:nvPr>
        </p:nvSpPr>
        <p:spPr/>
        <p:txBody>
          <a:bodyPr>
            <a:normAutofit/>
          </a:bodyPr>
          <a:lstStyle/>
          <a:p>
            <a:r>
              <a:rPr lang="en-US" sz="2800" dirty="0" smtClean="0"/>
              <a:t>In "The Leap," how did the narrator's mother and father meet?</a:t>
            </a:r>
          </a:p>
          <a:p>
            <a:endParaRPr lang="en-US" sz="2800" dirty="0" smtClean="0"/>
          </a:p>
          <a:p>
            <a:pPr lvl="1"/>
            <a:r>
              <a:rPr lang="en-US" sz="2400" dirty="0" smtClean="0"/>
              <a:t>at the circus during the high-wire act</a:t>
            </a:r>
          </a:p>
          <a:p>
            <a:pPr marL="457200" lvl="1" indent="0">
              <a:buNone/>
            </a:pPr>
            <a:r>
              <a:rPr lang="en-US" sz="2400" dirty="0" smtClean="0"/>
              <a:t>			or</a:t>
            </a:r>
            <a:endParaRPr lang="en-US" sz="2400" dirty="0"/>
          </a:p>
          <a:p>
            <a:pPr lvl="1"/>
            <a:r>
              <a:rPr lang="en-US" sz="2400" dirty="0" smtClean="0"/>
              <a:t>at the hospital after the accident</a:t>
            </a:r>
          </a:p>
        </p:txBody>
      </p:sp>
    </p:spTree>
    <p:extLst>
      <p:ext uri="{BB962C8B-B14F-4D97-AF65-F5344CB8AC3E}">
        <p14:creationId xmlns:p14="http://schemas.microsoft.com/office/powerpoint/2010/main" val="112284602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solidFill>
                  <a:srgbClr val="FF0000"/>
                </a:solidFill>
              </a:rPr>
              <a:t>Critical Reading</a:t>
            </a:r>
            <a:endParaRPr lang="en-US" dirty="0"/>
          </a:p>
        </p:txBody>
      </p:sp>
      <p:sp>
        <p:nvSpPr>
          <p:cNvPr id="3" name="Content Placeholder 2"/>
          <p:cNvSpPr>
            <a:spLocks noGrp="1"/>
          </p:cNvSpPr>
          <p:nvPr>
            <p:ph idx="1"/>
          </p:nvPr>
        </p:nvSpPr>
        <p:spPr/>
        <p:txBody>
          <a:bodyPr>
            <a:normAutofit/>
          </a:bodyPr>
          <a:lstStyle/>
          <a:p>
            <a:r>
              <a:rPr lang="en-US" sz="2800" dirty="0" smtClean="0"/>
              <a:t>In "The Leap," how did the narrator's mother and father meet?</a:t>
            </a:r>
          </a:p>
          <a:p>
            <a:endParaRPr lang="en-US" sz="2800" dirty="0" smtClean="0"/>
          </a:p>
          <a:p>
            <a:pPr lvl="1"/>
            <a:r>
              <a:rPr lang="en-US" sz="2400" dirty="0" smtClean="0"/>
              <a:t>at the circus during the high-wire act</a:t>
            </a:r>
          </a:p>
          <a:p>
            <a:pPr marL="457200" lvl="1" indent="0">
              <a:buNone/>
            </a:pPr>
            <a:r>
              <a:rPr lang="en-US" sz="2400" dirty="0" smtClean="0"/>
              <a:t>			or</a:t>
            </a:r>
            <a:endParaRPr lang="en-US" sz="2400" dirty="0"/>
          </a:p>
          <a:p>
            <a:pPr lvl="1"/>
            <a:r>
              <a:rPr lang="en-US" sz="2400" dirty="0" smtClean="0">
                <a:solidFill>
                  <a:srgbClr val="7030A0"/>
                </a:solidFill>
              </a:rPr>
              <a:t>at the hospital after the accident</a:t>
            </a:r>
          </a:p>
        </p:txBody>
      </p:sp>
    </p:spTree>
    <p:extLst>
      <p:ext uri="{BB962C8B-B14F-4D97-AF65-F5344CB8AC3E}">
        <p14:creationId xmlns:p14="http://schemas.microsoft.com/office/powerpoint/2010/main" val="248156403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solidFill>
                  <a:srgbClr val="FF0000"/>
                </a:solidFill>
              </a:rPr>
              <a:t>Critical Reading</a:t>
            </a:r>
            <a:endParaRPr lang="en-US" dirty="0"/>
          </a:p>
        </p:txBody>
      </p:sp>
      <p:sp>
        <p:nvSpPr>
          <p:cNvPr id="3" name="Content Placeholder 2"/>
          <p:cNvSpPr>
            <a:spLocks noGrp="1"/>
          </p:cNvSpPr>
          <p:nvPr>
            <p:ph idx="1"/>
          </p:nvPr>
        </p:nvSpPr>
        <p:spPr/>
        <p:txBody>
          <a:bodyPr>
            <a:normAutofit/>
          </a:bodyPr>
          <a:lstStyle/>
          <a:p>
            <a:r>
              <a:rPr lang="en-US" sz="2800" dirty="0" smtClean="0"/>
              <a:t>In ''The Leap," what "form of flight" does the narrator's mother take up after she gives up the trapeze?</a:t>
            </a:r>
          </a:p>
          <a:p>
            <a:pPr marL="0" indent="0">
              <a:buNone/>
            </a:pPr>
            <a:endParaRPr lang="en-US" sz="2800" dirty="0" smtClean="0"/>
          </a:p>
          <a:p>
            <a:pPr lvl="1"/>
            <a:r>
              <a:rPr lang="en-US" sz="2400" dirty="0" smtClean="0"/>
              <a:t>reading</a:t>
            </a:r>
          </a:p>
          <a:p>
            <a:pPr marL="457200" lvl="1" indent="0">
              <a:buNone/>
            </a:pPr>
            <a:r>
              <a:rPr lang="en-US" sz="2400" dirty="0" smtClean="0"/>
              <a:t>	or</a:t>
            </a:r>
            <a:endParaRPr lang="en-US" sz="2400" dirty="0"/>
          </a:p>
          <a:p>
            <a:pPr lvl="1"/>
            <a:r>
              <a:rPr lang="en-US" sz="2400" dirty="0" smtClean="0"/>
              <a:t>cooking</a:t>
            </a:r>
          </a:p>
        </p:txBody>
      </p:sp>
    </p:spTree>
    <p:extLst>
      <p:ext uri="{BB962C8B-B14F-4D97-AF65-F5344CB8AC3E}">
        <p14:creationId xmlns:p14="http://schemas.microsoft.com/office/powerpoint/2010/main" val="31109793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prstClr val="black"/>
                </a:solidFill>
              </a:rPr>
              <a:t>Vocabulary</a:t>
            </a:r>
            <a:endParaRPr lang="en-US" dirty="0"/>
          </a:p>
        </p:txBody>
      </p:sp>
      <p:sp>
        <p:nvSpPr>
          <p:cNvPr id="3" name="Content Placeholder 2"/>
          <p:cNvSpPr>
            <a:spLocks noGrp="1"/>
          </p:cNvSpPr>
          <p:nvPr>
            <p:ph idx="1"/>
          </p:nvPr>
        </p:nvSpPr>
        <p:spPr>
          <a:xfrm>
            <a:off x="152400" y="1600200"/>
            <a:ext cx="8915400" cy="4525963"/>
          </a:xfrm>
        </p:spPr>
        <p:txBody>
          <a:bodyPr>
            <a:normAutofit/>
          </a:bodyPr>
          <a:lstStyle/>
          <a:p>
            <a:pPr marL="0" indent="0">
              <a:buNone/>
            </a:pPr>
            <a:r>
              <a:rPr lang="en-US" sz="2800" dirty="0" smtClean="0"/>
              <a:t>encroaching – intruding on, especially in a gradual way</a:t>
            </a:r>
          </a:p>
          <a:p>
            <a:pPr marL="0" indent="0">
              <a:buNone/>
            </a:pPr>
            <a:r>
              <a:rPr lang="en-US" sz="2800" dirty="0" smtClean="0"/>
              <a:t>commemorates – honors a memory</a:t>
            </a:r>
          </a:p>
          <a:p>
            <a:pPr marL="0" indent="0">
              <a:buNone/>
            </a:pPr>
            <a:r>
              <a:rPr lang="en-US" sz="2800" dirty="0" smtClean="0"/>
              <a:t>tentative – hesitant; not confident</a:t>
            </a:r>
          </a:p>
          <a:p>
            <a:pPr marL="0" indent="0">
              <a:buNone/>
            </a:pPr>
            <a:r>
              <a:rPr lang="en-US" sz="2800" dirty="0" smtClean="0"/>
              <a:t>extricating – setting free; removing from a difficult situation</a:t>
            </a:r>
          </a:p>
          <a:p>
            <a:pPr marL="0" indent="0">
              <a:buNone/>
            </a:pPr>
            <a:endParaRPr lang="en-US" sz="2800" dirty="0"/>
          </a:p>
        </p:txBody>
      </p:sp>
    </p:spTree>
    <p:extLst>
      <p:ext uri="{BB962C8B-B14F-4D97-AF65-F5344CB8AC3E}">
        <p14:creationId xmlns:p14="http://schemas.microsoft.com/office/powerpoint/2010/main" val="1452630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solidFill>
                  <a:srgbClr val="FF0000"/>
                </a:solidFill>
              </a:rPr>
              <a:t>Critical Reading</a:t>
            </a:r>
            <a:endParaRPr lang="en-US" dirty="0"/>
          </a:p>
        </p:txBody>
      </p:sp>
      <p:sp>
        <p:nvSpPr>
          <p:cNvPr id="3" name="Content Placeholder 2"/>
          <p:cNvSpPr>
            <a:spLocks noGrp="1"/>
          </p:cNvSpPr>
          <p:nvPr>
            <p:ph idx="1"/>
          </p:nvPr>
        </p:nvSpPr>
        <p:spPr/>
        <p:txBody>
          <a:bodyPr>
            <a:normAutofit/>
          </a:bodyPr>
          <a:lstStyle/>
          <a:p>
            <a:r>
              <a:rPr lang="en-US" sz="2800" dirty="0" smtClean="0"/>
              <a:t>In ''The Leap," what "form of flight" does the narrator's mother take up after she gives up the trapeze?</a:t>
            </a:r>
          </a:p>
          <a:p>
            <a:pPr marL="0" indent="0">
              <a:buNone/>
            </a:pPr>
            <a:endParaRPr lang="en-US" sz="2800" dirty="0" smtClean="0"/>
          </a:p>
          <a:p>
            <a:pPr lvl="1"/>
            <a:r>
              <a:rPr lang="en-US" sz="2400" dirty="0" smtClean="0">
                <a:solidFill>
                  <a:srgbClr val="7030A0"/>
                </a:solidFill>
              </a:rPr>
              <a:t>reading</a:t>
            </a:r>
          </a:p>
          <a:p>
            <a:pPr marL="457200" lvl="1" indent="0">
              <a:buNone/>
            </a:pPr>
            <a:r>
              <a:rPr lang="en-US" sz="2400" dirty="0" smtClean="0"/>
              <a:t>	or</a:t>
            </a:r>
            <a:endParaRPr lang="en-US" sz="2400" dirty="0"/>
          </a:p>
          <a:p>
            <a:pPr lvl="1"/>
            <a:r>
              <a:rPr lang="en-US" sz="2400" dirty="0" smtClean="0"/>
              <a:t>cooking</a:t>
            </a:r>
          </a:p>
        </p:txBody>
      </p:sp>
    </p:spTree>
    <p:extLst>
      <p:ext uri="{BB962C8B-B14F-4D97-AF65-F5344CB8AC3E}">
        <p14:creationId xmlns:p14="http://schemas.microsoft.com/office/powerpoint/2010/main" val="377364195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solidFill>
                  <a:srgbClr val="FF0000"/>
                </a:solidFill>
              </a:rPr>
              <a:t>Critical Reading</a:t>
            </a:r>
            <a:endParaRPr lang="en-US" dirty="0"/>
          </a:p>
        </p:txBody>
      </p:sp>
      <p:sp>
        <p:nvSpPr>
          <p:cNvPr id="3" name="Content Placeholder 2"/>
          <p:cNvSpPr>
            <a:spLocks noGrp="1"/>
          </p:cNvSpPr>
          <p:nvPr>
            <p:ph idx="1"/>
          </p:nvPr>
        </p:nvSpPr>
        <p:spPr/>
        <p:txBody>
          <a:bodyPr>
            <a:normAutofit/>
          </a:bodyPr>
          <a:lstStyle/>
          <a:p>
            <a:r>
              <a:rPr lang="en-US" sz="2800" dirty="0" smtClean="0"/>
              <a:t>Which detail from "The Leap" foreshadows the fire?</a:t>
            </a:r>
          </a:p>
          <a:p>
            <a:pPr marL="0" indent="0">
              <a:buNone/>
            </a:pPr>
            <a:endParaRPr lang="en-US" sz="2800" dirty="0" smtClean="0"/>
          </a:p>
          <a:p>
            <a:pPr lvl="1"/>
            <a:r>
              <a:rPr lang="en-US" sz="2400" dirty="0" smtClean="0"/>
              <a:t>the description of the mother's blindness</a:t>
            </a:r>
          </a:p>
          <a:p>
            <a:pPr marL="457200" lvl="1" indent="0">
              <a:buNone/>
            </a:pPr>
            <a:r>
              <a:rPr lang="en-US" sz="2400" dirty="0" smtClean="0"/>
              <a:t>				or</a:t>
            </a:r>
            <a:endParaRPr lang="en-US" sz="2400" dirty="0"/>
          </a:p>
          <a:p>
            <a:pPr lvl="1"/>
            <a:r>
              <a:rPr lang="en-US" sz="2400" dirty="0" smtClean="0"/>
              <a:t>the narrator's memory of the smell of smoke and crackle of flame</a:t>
            </a:r>
          </a:p>
        </p:txBody>
      </p:sp>
    </p:spTree>
    <p:extLst>
      <p:ext uri="{BB962C8B-B14F-4D97-AF65-F5344CB8AC3E}">
        <p14:creationId xmlns:p14="http://schemas.microsoft.com/office/powerpoint/2010/main" val="202442667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solidFill>
                  <a:srgbClr val="FF0000"/>
                </a:solidFill>
              </a:rPr>
              <a:t>Critical Reading</a:t>
            </a:r>
            <a:endParaRPr lang="en-US" dirty="0"/>
          </a:p>
        </p:txBody>
      </p:sp>
      <p:sp>
        <p:nvSpPr>
          <p:cNvPr id="3" name="Content Placeholder 2"/>
          <p:cNvSpPr>
            <a:spLocks noGrp="1"/>
          </p:cNvSpPr>
          <p:nvPr>
            <p:ph idx="1"/>
          </p:nvPr>
        </p:nvSpPr>
        <p:spPr/>
        <p:txBody>
          <a:bodyPr>
            <a:normAutofit/>
          </a:bodyPr>
          <a:lstStyle/>
          <a:p>
            <a:r>
              <a:rPr lang="en-US" sz="2800" dirty="0" smtClean="0"/>
              <a:t>Which detail from "The Leap" foreshadows the fire?</a:t>
            </a:r>
          </a:p>
          <a:p>
            <a:pPr marL="0" indent="0">
              <a:buNone/>
            </a:pPr>
            <a:endParaRPr lang="en-US" sz="2800" dirty="0" smtClean="0"/>
          </a:p>
          <a:p>
            <a:pPr lvl="1"/>
            <a:r>
              <a:rPr lang="en-US" sz="2400" dirty="0" smtClean="0"/>
              <a:t>the description of the mother's blindness</a:t>
            </a:r>
          </a:p>
          <a:p>
            <a:pPr marL="457200" lvl="1" indent="0">
              <a:buNone/>
            </a:pPr>
            <a:r>
              <a:rPr lang="en-US" sz="2400" dirty="0" smtClean="0"/>
              <a:t>				or</a:t>
            </a:r>
            <a:endParaRPr lang="en-US" sz="2400" dirty="0"/>
          </a:p>
          <a:p>
            <a:pPr lvl="1"/>
            <a:r>
              <a:rPr lang="en-US" sz="2400" dirty="0" smtClean="0">
                <a:solidFill>
                  <a:srgbClr val="7030A0"/>
                </a:solidFill>
              </a:rPr>
              <a:t>the narrator's memory of the smell of smoke and crackle of flame</a:t>
            </a:r>
          </a:p>
        </p:txBody>
      </p:sp>
    </p:spTree>
    <p:extLst>
      <p:ext uri="{BB962C8B-B14F-4D97-AF65-F5344CB8AC3E}">
        <p14:creationId xmlns:p14="http://schemas.microsoft.com/office/powerpoint/2010/main" val="88832307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solidFill>
                  <a:srgbClr val="FF0000"/>
                </a:solidFill>
              </a:rPr>
              <a:t>Critical Reading</a:t>
            </a:r>
            <a:endParaRPr lang="en-US" dirty="0"/>
          </a:p>
        </p:txBody>
      </p:sp>
      <p:sp>
        <p:nvSpPr>
          <p:cNvPr id="3" name="Content Placeholder 2"/>
          <p:cNvSpPr>
            <a:spLocks noGrp="1"/>
          </p:cNvSpPr>
          <p:nvPr>
            <p:ph idx="1"/>
          </p:nvPr>
        </p:nvSpPr>
        <p:spPr/>
        <p:txBody>
          <a:bodyPr>
            <a:normAutofit/>
          </a:bodyPr>
          <a:lstStyle/>
          <a:p>
            <a:r>
              <a:rPr lang="en-US" sz="2800" dirty="0" smtClean="0"/>
              <a:t>Which phrase best describes the narrator's mother in 'The Leap"?</a:t>
            </a:r>
          </a:p>
          <a:p>
            <a:pPr marL="0" indent="0">
              <a:buNone/>
            </a:pPr>
            <a:endParaRPr lang="en-US" sz="2800" dirty="0" smtClean="0"/>
          </a:p>
          <a:p>
            <a:pPr lvl="1"/>
            <a:r>
              <a:rPr lang="en-US" sz="2400" dirty="0" smtClean="0"/>
              <a:t>hesitant and uncertain</a:t>
            </a:r>
          </a:p>
          <a:p>
            <a:pPr marL="457200" lvl="1" indent="0">
              <a:buNone/>
            </a:pPr>
            <a:r>
              <a:rPr lang="en-US" sz="2400" dirty="0" smtClean="0"/>
              <a:t>		or</a:t>
            </a:r>
            <a:endParaRPr lang="en-US" sz="2400" dirty="0"/>
          </a:p>
          <a:p>
            <a:pPr lvl="1"/>
            <a:r>
              <a:rPr lang="en-US" sz="2400" dirty="0" smtClean="0"/>
              <a:t>graceful and daring</a:t>
            </a:r>
          </a:p>
        </p:txBody>
      </p:sp>
    </p:spTree>
    <p:extLst>
      <p:ext uri="{BB962C8B-B14F-4D97-AF65-F5344CB8AC3E}">
        <p14:creationId xmlns:p14="http://schemas.microsoft.com/office/powerpoint/2010/main" val="307128965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solidFill>
                  <a:srgbClr val="FF0000"/>
                </a:solidFill>
              </a:rPr>
              <a:t>Critical Reading</a:t>
            </a:r>
            <a:endParaRPr lang="en-US" dirty="0"/>
          </a:p>
        </p:txBody>
      </p:sp>
      <p:sp>
        <p:nvSpPr>
          <p:cNvPr id="3" name="Content Placeholder 2"/>
          <p:cNvSpPr>
            <a:spLocks noGrp="1"/>
          </p:cNvSpPr>
          <p:nvPr>
            <p:ph idx="1"/>
          </p:nvPr>
        </p:nvSpPr>
        <p:spPr/>
        <p:txBody>
          <a:bodyPr>
            <a:normAutofit/>
          </a:bodyPr>
          <a:lstStyle/>
          <a:p>
            <a:r>
              <a:rPr lang="en-US" sz="2800" dirty="0" smtClean="0"/>
              <a:t>Which phrase best describes the narrator's mother in 'The Leap"?</a:t>
            </a:r>
          </a:p>
          <a:p>
            <a:pPr marL="0" indent="0">
              <a:buNone/>
            </a:pPr>
            <a:endParaRPr lang="en-US" sz="2800" dirty="0" smtClean="0"/>
          </a:p>
          <a:p>
            <a:pPr lvl="1"/>
            <a:r>
              <a:rPr lang="en-US" sz="2400" dirty="0" smtClean="0"/>
              <a:t>hesitant and uncertain</a:t>
            </a:r>
          </a:p>
          <a:p>
            <a:pPr marL="457200" lvl="1" indent="0">
              <a:buNone/>
            </a:pPr>
            <a:r>
              <a:rPr lang="en-US" sz="2400" dirty="0" smtClean="0"/>
              <a:t>		or</a:t>
            </a:r>
            <a:endParaRPr lang="en-US" sz="2400" dirty="0"/>
          </a:p>
          <a:p>
            <a:pPr lvl="1"/>
            <a:r>
              <a:rPr lang="en-US" sz="2400" dirty="0" smtClean="0">
                <a:solidFill>
                  <a:srgbClr val="7030A0"/>
                </a:solidFill>
              </a:rPr>
              <a:t>graceful and daring</a:t>
            </a:r>
          </a:p>
        </p:txBody>
      </p:sp>
    </p:spTree>
    <p:extLst>
      <p:ext uri="{BB962C8B-B14F-4D97-AF65-F5344CB8AC3E}">
        <p14:creationId xmlns:p14="http://schemas.microsoft.com/office/powerpoint/2010/main" val="279965280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solidFill>
                  <a:srgbClr val="FF0000"/>
                </a:solidFill>
              </a:rPr>
              <a:t>Critical Reading</a:t>
            </a:r>
            <a:endParaRPr lang="en-US" dirty="0"/>
          </a:p>
        </p:txBody>
      </p:sp>
      <p:sp>
        <p:nvSpPr>
          <p:cNvPr id="3" name="Content Placeholder 2"/>
          <p:cNvSpPr>
            <a:spLocks noGrp="1"/>
          </p:cNvSpPr>
          <p:nvPr>
            <p:ph idx="1"/>
          </p:nvPr>
        </p:nvSpPr>
        <p:spPr/>
        <p:txBody>
          <a:bodyPr>
            <a:normAutofit/>
          </a:bodyPr>
          <a:lstStyle/>
          <a:p>
            <a:r>
              <a:rPr lang="en-US" sz="2800" dirty="0" smtClean="0"/>
              <a:t>What prior knowledge can help you predict that the narrator's mother will try to save her in 'The Leap"?</a:t>
            </a:r>
          </a:p>
          <a:p>
            <a:pPr marL="0" indent="0">
              <a:buNone/>
            </a:pPr>
            <a:endParaRPr lang="en-US" sz="2800" dirty="0" smtClean="0"/>
          </a:p>
          <a:p>
            <a:pPr lvl="1"/>
            <a:r>
              <a:rPr lang="en-US" sz="2400" dirty="0" smtClean="0"/>
              <a:t>Trapeze artists are not afraid of fire.</a:t>
            </a:r>
          </a:p>
          <a:p>
            <a:pPr marL="457200" lvl="1" indent="0">
              <a:buNone/>
            </a:pPr>
            <a:r>
              <a:rPr lang="en-US" sz="2400" dirty="0" smtClean="0"/>
              <a:t>		or</a:t>
            </a:r>
            <a:endParaRPr lang="en-US" sz="2400" dirty="0"/>
          </a:p>
          <a:p>
            <a:pPr lvl="1"/>
            <a:r>
              <a:rPr lang="en-US" sz="2400" dirty="0" smtClean="0"/>
              <a:t>Mothers will often do whatever they can to save their children.</a:t>
            </a:r>
          </a:p>
        </p:txBody>
      </p:sp>
    </p:spTree>
    <p:extLst>
      <p:ext uri="{BB962C8B-B14F-4D97-AF65-F5344CB8AC3E}">
        <p14:creationId xmlns:p14="http://schemas.microsoft.com/office/powerpoint/2010/main" val="33817524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solidFill>
                  <a:srgbClr val="FF0000"/>
                </a:solidFill>
              </a:rPr>
              <a:t>Critical Reading</a:t>
            </a:r>
            <a:endParaRPr lang="en-US" dirty="0"/>
          </a:p>
        </p:txBody>
      </p:sp>
      <p:sp>
        <p:nvSpPr>
          <p:cNvPr id="3" name="Content Placeholder 2"/>
          <p:cNvSpPr>
            <a:spLocks noGrp="1"/>
          </p:cNvSpPr>
          <p:nvPr>
            <p:ph idx="1"/>
          </p:nvPr>
        </p:nvSpPr>
        <p:spPr/>
        <p:txBody>
          <a:bodyPr>
            <a:normAutofit/>
          </a:bodyPr>
          <a:lstStyle/>
          <a:p>
            <a:r>
              <a:rPr lang="en-US" sz="2800" dirty="0" smtClean="0"/>
              <a:t>What prior knowledge can help you predict that the narrator's mother will try to save her in 'The Leap"?</a:t>
            </a:r>
          </a:p>
          <a:p>
            <a:pPr marL="0" indent="0">
              <a:buNone/>
            </a:pPr>
            <a:endParaRPr lang="en-US" sz="2800" dirty="0" smtClean="0"/>
          </a:p>
          <a:p>
            <a:pPr lvl="1"/>
            <a:r>
              <a:rPr lang="en-US" sz="2400" dirty="0" smtClean="0"/>
              <a:t>Trapeze artists are not afraid of fire.</a:t>
            </a:r>
          </a:p>
          <a:p>
            <a:pPr marL="457200" lvl="1" indent="0">
              <a:buNone/>
            </a:pPr>
            <a:r>
              <a:rPr lang="en-US" sz="2400" dirty="0" smtClean="0"/>
              <a:t>		or</a:t>
            </a:r>
            <a:endParaRPr lang="en-US" sz="2400" dirty="0"/>
          </a:p>
          <a:p>
            <a:pPr lvl="1"/>
            <a:r>
              <a:rPr lang="en-US" sz="2400" dirty="0" smtClean="0">
                <a:solidFill>
                  <a:srgbClr val="7030A0"/>
                </a:solidFill>
              </a:rPr>
              <a:t>Mothers will often do whatever they can to save their children.</a:t>
            </a:r>
          </a:p>
        </p:txBody>
      </p:sp>
    </p:spTree>
    <p:extLst>
      <p:ext uri="{BB962C8B-B14F-4D97-AF65-F5344CB8AC3E}">
        <p14:creationId xmlns:p14="http://schemas.microsoft.com/office/powerpoint/2010/main" val="396225015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solidFill>
                  <a:srgbClr val="FF0000"/>
                </a:solidFill>
              </a:rPr>
              <a:t>Critical Reading</a:t>
            </a:r>
            <a:endParaRPr lang="en-US" dirty="0"/>
          </a:p>
        </p:txBody>
      </p:sp>
      <p:sp>
        <p:nvSpPr>
          <p:cNvPr id="3" name="Content Placeholder 2"/>
          <p:cNvSpPr>
            <a:spLocks noGrp="1"/>
          </p:cNvSpPr>
          <p:nvPr>
            <p:ph idx="1"/>
          </p:nvPr>
        </p:nvSpPr>
        <p:spPr/>
        <p:txBody>
          <a:bodyPr>
            <a:normAutofit/>
          </a:bodyPr>
          <a:lstStyle/>
          <a:p>
            <a:r>
              <a:rPr lang="en-US" sz="2800" dirty="0" smtClean="0"/>
              <a:t>In "The Leap," how does the narrator feel when she sees her mother outside the window of the burning house?</a:t>
            </a:r>
          </a:p>
          <a:p>
            <a:endParaRPr lang="en-US" sz="2800" dirty="0"/>
          </a:p>
          <a:p>
            <a:pPr lvl="1"/>
            <a:r>
              <a:rPr lang="en-US" sz="2400" dirty="0" smtClean="0"/>
              <a:t>unsurprised</a:t>
            </a:r>
          </a:p>
          <a:p>
            <a:pPr marL="457200" lvl="1" indent="0">
              <a:buNone/>
            </a:pPr>
            <a:r>
              <a:rPr lang="en-US" sz="2400" dirty="0" smtClean="0"/>
              <a:t>	  or</a:t>
            </a:r>
          </a:p>
          <a:p>
            <a:pPr lvl="1"/>
            <a:r>
              <a:rPr lang="en-US" sz="2400" dirty="0" smtClean="0"/>
              <a:t>terrified</a:t>
            </a:r>
          </a:p>
          <a:p>
            <a:endParaRPr lang="en-US" sz="2800" dirty="0" smtClean="0"/>
          </a:p>
          <a:p>
            <a:endParaRPr lang="en-US" sz="2800" dirty="0"/>
          </a:p>
        </p:txBody>
      </p:sp>
    </p:spTree>
    <p:extLst>
      <p:ext uri="{BB962C8B-B14F-4D97-AF65-F5344CB8AC3E}">
        <p14:creationId xmlns:p14="http://schemas.microsoft.com/office/powerpoint/2010/main" val="51131918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solidFill>
                  <a:srgbClr val="FF0000"/>
                </a:solidFill>
              </a:rPr>
              <a:t>Critical Reading</a:t>
            </a:r>
            <a:endParaRPr lang="en-US" dirty="0"/>
          </a:p>
        </p:txBody>
      </p:sp>
      <p:sp>
        <p:nvSpPr>
          <p:cNvPr id="3" name="Content Placeholder 2"/>
          <p:cNvSpPr>
            <a:spLocks noGrp="1"/>
          </p:cNvSpPr>
          <p:nvPr>
            <p:ph idx="1"/>
          </p:nvPr>
        </p:nvSpPr>
        <p:spPr/>
        <p:txBody>
          <a:bodyPr>
            <a:normAutofit/>
          </a:bodyPr>
          <a:lstStyle/>
          <a:p>
            <a:r>
              <a:rPr lang="en-US" sz="2800" dirty="0" smtClean="0"/>
              <a:t>In "The Leap," how does the narrator feel when she sees her mother outside the window of the burning house?</a:t>
            </a:r>
          </a:p>
          <a:p>
            <a:endParaRPr lang="en-US" sz="2800" dirty="0"/>
          </a:p>
          <a:p>
            <a:pPr lvl="1"/>
            <a:r>
              <a:rPr lang="en-US" sz="2400" dirty="0" smtClean="0">
                <a:solidFill>
                  <a:srgbClr val="7030A0"/>
                </a:solidFill>
              </a:rPr>
              <a:t>unsurprised</a:t>
            </a:r>
          </a:p>
          <a:p>
            <a:pPr marL="457200" lvl="1" indent="0">
              <a:buNone/>
            </a:pPr>
            <a:r>
              <a:rPr lang="en-US" sz="2400" dirty="0" smtClean="0"/>
              <a:t>	  or</a:t>
            </a:r>
          </a:p>
          <a:p>
            <a:pPr lvl="1"/>
            <a:r>
              <a:rPr lang="en-US" sz="2400" dirty="0" smtClean="0"/>
              <a:t>terrified</a:t>
            </a:r>
          </a:p>
          <a:p>
            <a:endParaRPr lang="en-US" sz="2800" dirty="0" smtClean="0"/>
          </a:p>
          <a:p>
            <a:endParaRPr lang="en-US" sz="2800" dirty="0"/>
          </a:p>
        </p:txBody>
      </p:sp>
    </p:spTree>
    <p:extLst>
      <p:ext uri="{BB962C8B-B14F-4D97-AF65-F5344CB8AC3E}">
        <p14:creationId xmlns:p14="http://schemas.microsoft.com/office/powerpoint/2010/main" val="351295998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solidFill>
                  <a:srgbClr val="FF0000"/>
                </a:solidFill>
              </a:rPr>
              <a:t>Critical Reading</a:t>
            </a:r>
            <a:endParaRPr lang="en-US" dirty="0"/>
          </a:p>
        </p:txBody>
      </p:sp>
      <p:sp>
        <p:nvSpPr>
          <p:cNvPr id="3" name="Content Placeholder 2"/>
          <p:cNvSpPr>
            <a:spLocks noGrp="1"/>
          </p:cNvSpPr>
          <p:nvPr>
            <p:ph idx="1"/>
          </p:nvPr>
        </p:nvSpPr>
        <p:spPr/>
        <p:txBody>
          <a:bodyPr>
            <a:normAutofit/>
          </a:bodyPr>
          <a:lstStyle/>
          <a:p>
            <a:r>
              <a:rPr lang="en-US" sz="2800" dirty="0" smtClean="0"/>
              <a:t>What event does this statement from 'The Leap" foreshadow?</a:t>
            </a:r>
          </a:p>
          <a:p>
            <a:pPr marL="0" indent="0">
              <a:buNone/>
            </a:pPr>
            <a:r>
              <a:rPr lang="en-US" sz="2800" dirty="0" smtClean="0"/>
              <a:t>	“</a:t>
            </a:r>
            <a:r>
              <a:rPr lang="en-US" sz="2400" dirty="0" smtClean="0"/>
              <a:t>My mother once said that I'd be amazed at how many 	things a person can do within the act of falling.” </a:t>
            </a:r>
          </a:p>
          <a:p>
            <a:endParaRPr lang="en-US" sz="2800" dirty="0"/>
          </a:p>
          <a:p>
            <a:pPr lvl="1"/>
            <a:r>
              <a:rPr lang="en-US" sz="2400" dirty="0" smtClean="0"/>
              <a:t>the father's terrible final fall</a:t>
            </a:r>
          </a:p>
          <a:p>
            <a:pPr marL="457200" lvl="1" indent="0">
              <a:buNone/>
            </a:pPr>
            <a:r>
              <a:rPr lang="en-US" sz="2400" dirty="0" smtClean="0"/>
              <a:t>	                        or</a:t>
            </a:r>
          </a:p>
          <a:p>
            <a:pPr lvl="1"/>
            <a:r>
              <a:rPr lang="en-US" sz="2400" dirty="0" smtClean="0"/>
              <a:t>the leap the mother makes with the narrator from the burning house</a:t>
            </a:r>
            <a:endParaRPr lang="en-US" sz="2800" dirty="0" smtClean="0"/>
          </a:p>
          <a:p>
            <a:endParaRPr lang="en-US" sz="2800" dirty="0"/>
          </a:p>
        </p:txBody>
      </p:sp>
    </p:spTree>
    <p:extLst>
      <p:ext uri="{BB962C8B-B14F-4D97-AF65-F5344CB8AC3E}">
        <p14:creationId xmlns:p14="http://schemas.microsoft.com/office/powerpoint/2010/main" val="29002370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solidFill>
                  <a:srgbClr val="FF0000"/>
                </a:solidFill>
                <a:latin typeface="Arial Narrow" panose="020B0606020202030204" pitchFamily="34" charset="0"/>
              </a:rPr>
              <a:t>Grammar:</a:t>
            </a:r>
            <a:r>
              <a:rPr lang="en-US" sz="3600" dirty="0">
                <a:solidFill>
                  <a:prstClr val="black"/>
                </a:solidFill>
                <a:latin typeface="Arial Narrow" panose="020B0606020202030204" pitchFamily="34" charset="0"/>
              </a:rPr>
              <a:t> </a:t>
            </a:r>
            <a:r>
              <a:rPr lang="en-US" sz="3600" dirty="0" smtClean="0">
                <a:solidFill>
                  <a:srgbClr val="0070C0"/>
                </a:solidFill>
                <a:latin typeface="Arial Narrow" panose="020B0606020202030204" pitchFamily="34" charset="0"/>
              </a:rPr>
              <a:t>Common Nouns and Proper Nouns</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30474" y="1600200"/>
            <a:ext cx="6683051" cy="4525963"/>
          </a:xfrm>
        </p:spPr>
      </p:pic>
    </p:spTree>
    <p:extLst>
      <p:ext uri="{BB962C8B-B14F-4D97-AF65-F5344CB8AC3E}">
        <p14:creationId xmlns:p14="http://schemas.microsoft.com/office/powerpoint/2010/main" val="198876613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solidFill>
                  <a:srgbClr val="FF0000"/>
                </a:solidFill>
              </a:rPr>
              <a:t>Critical Reading</a:t>
            </a:r>
            <a:endParaRPr lang="en-US" dirty="0"/>
          </a:p>
        </p:txBody>
      </p:sp>
      <p:sp>
        <p:nvSpPr>
          <p:cNvPr id="3" name="Content Placeholder 2"/>
          <p:cNvSpPr>
            <a:spLocks noGrp="1"/>
          </p:cNvSpPr>
          <p:nvPr>
            <p:ph idx="1"/>
          </p:nvPr>
        </p:nvSpPr>
        <p:spPr/>
        <p:txBody>
          <a:bodyPr>
            <a:normAutofit/>
          </a:bodyPr>
          <a:lstStyle/>
          <a:p>
            <a:r>
              <a:rPr lang="en-US" sz="2800" dirty="0" smtClean="0"/>
              <a:t>What event does this statement from 'The Leap" foreshadow?</a:t>
            </a:r>
          </a:p>
          <a:p>
            <a:pPr marL="0" indent="0">
              <a:buNone/>
            </a:pPr>
            <a:r>
              <a:rPr lang="en-US" sz="2800" dirty="0" smtClean="0"/>
              <a:t>	“</a:t>
            </a:r>
            <a:r>
              <a:rPr lang="en-US" sz="2400" dirty="0" smtClean="0"/>
              <a:t>My mother once said that I'd be amazed at how many 	things a person can do within the act of falling.” </a:t>
            </a:r>
          </a:p>
          <a:p>
            <a:endParaRPr lang="en-US" sz="2800" dirty="0"/>
          </a:p>
          <a:p>
            <a:pPr lvl="1"/>
            <a:r>
              <a:rPr lang="en-US" sz="2400" dirty="0" smtClean="0"/>
              <a:t>the father's terrible final fall</a:t>
            </a:r>
          </a:p>
          <a:p>
            <a:pPr marL="457200" lvl="1" indent="0">
              <a:buNone/>
            </a:pPr>
            <a:r>
              <a:rPr lang="en-US" sz="2400" dirty="0" smtClean="0"/>
              <a:t>	                        or</a:t>
            </a:r>
          </a:p>
          <a:p>
            <a:pPr lvl="1"/>
            <a:r>
              <a:rPr lang="en-US" sz="2400" dirty="0" smtClean="0">
                <a:solidFill>
                  <a:srgbClr val="7030A0"/>
                </a:solidFill>
              </a:rPr>
              <a:t>the leap the mother makes with the narrator from the burning house</a:t>
            </a:r>
            <a:endParaRPr lang="en-US" sz="2800" dirty="0" smtClean="0">
              <a:solidFill>
                <a:srgbClr val="7030A0"/>
              </a:solidFill>
            </a:endParaRPr>
          </a:p>
          <a:p>
            <a:endParaRPr lang="en-US" sz="2800" dirty="0"/>
          </a:p>
        </p:txBody>
      </p:sp>
    </p:spTree>
    <p:extLst>
      <p:ext uri="{BB962C8B-B14F-4D97-AF65-F5344CB8AC3E}">
        <p14:creationId xmlns:p14="http://schemas.microsoft.com/office/powerpoint/2010/main" val="224343545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solidFill>
                  <a:srgbClr val="00B0F0"/>
                </a:solidFill>
              </a:rPr>
              <a:t>Essay</a:t>
            </a:r>
            <a:br>
              <a:rPr lang="en-US" sz="3600" dirty="0" smtClean="0">
                <a:solidFill>
                  <a:srgbClr val="00B0F0"/>
                </a:solidFill>
              </a:rPr>
            </a:br>
            <a:r>
              <a:rPr lang="en-US" sz="2400" dirty="0" smtClean="0">
                <a:solidFill>
                  <a:srgbClr val="FF0000"/>
                </a:solidFill>
              </a:rPr>
              <a:t>You will not write your essay until Friday.</a:t>
            </a:r>
            <a:endParaRPr lang="en-US" sz="2400" dirty="0">
              <a:solidFill>
                <a:srgbClr val="FF0000"/>
              </a:solidFill>
            </a:endParaRPr>
          </a:p>
        </p:txBody>
      </p:sp>
      <p:sp>
        <p:nvSpPr>
          <p:cNvPr id="3" name="Content Placeholder 2"/>
          <p:cNvSpPr>
            <a:spLocks noGrp="1"/>
          </p:cNvSpPr>
          <p:nvPr>
            <p:ph idx="1"/>
          </p:nvPr>
        </p:nvSpPr>
        <p:spPr/>
        <p:txBody>
          <a:bodyPr>
            <a:normAutofit fontScale="92500" lnSpcReduction="10000"/>
          </a:bodyPr>
          <a:lstStyle/>
          <a:p>
            <a:r>
              <a:rPr lang="en-US" sz="2800" dirty="0" smtClean="0"/>
              <a:t>Start thinking about the following:</a:t>
            </a:r>
          </a:p>
          <a:p>
            <a:pPr lvl="1"/>
            <a:r>
              <a:rPr lang="en-US" sz="2600" dirty="0" smtClean="0"/>
              <a:t>The narrator's mother's background as a trapeze artist in ''The Leap" is her defining characteristic. How does her background affect the outcome of the three events described in the story? Write an essay in which you explain how the mother's back­ground is essential to the development of the plot.</a:t>
            </a:r>
          </a:p>
          <a:p>
            <a:pPr marL="457200" lvl="1" indent="0">
              <a:buNone/>
            </a:pPr>
            <a:endParaRPr lang="en-US" sz="2600" dirty="0" smtClean="0"/>
          </a:p>
          <a:p>
            <a:pPr lvl="1"/>
            <a:r>
              <a:rPr lang="en-US" sz="2600" dirty="0" smtClean="0"/>
              <a:t>In ''The Leap," many details foreshadow future events. In an essay, identify two examples of foreshadowing from the selection, and explain in detail the specific future events they suggest.</a:t>
            </a:r>
          </a:p>
          <a:p>
            <a:endParaRPr lang="en-US" dirty="0" smtClean="0"/>
          </a:p>
          <a:p>
            <a:endParaRPr lang="en-US" dirty="0"/>
          </a:p>
        </p:txBody>
      </p:sp>
    </p:spTree>
    <p:extLst>
      <p:ext uri="{BB962C8B-B14F-4D97-AF65-F5344CB8AC3E}">
        <p14:creationId xmlns:p14="http://schemas.microsoft.com/office/powerpoint/2010/main" val="20120934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solidFill>
                  <a:srgbClr val="FF0000"/>
                </a:solidFill>
                <a:latin typeface="Arial Narrow" panose="020B0606020202030204" pitchFamily="34" charset="0"/>
              </a:rPr>
              <a:t>Grammar:</a:t>
            </a:r>
            <a:r>
              <a:rPr lang="en-US" sz="3600" dirty="0">
                <a:solidFill>
                  <a:prstClr val="black"/>
                </a:solidFill>
                <a:latin typeface="Arial Narrow" panose="020B0606020202030204" pitchFamily="34" charset="0"/>
              </a:rPr>
              <a:t> </a:t>
            </a:r>
            <a:r>
              <a:rPr lang="en-US" sz="3600" dirty="0">
                <a:solidFill>
                  <a:srgbClr val="0070C0"/>
                </a:solidFill>
                <a:latin typeface="Arial Narrow" panose="020B0606020202030204" pitchFamily="34" charset="0"/>
              </a:rPr>
              <a:t>Common Nouns and Proper Nouns</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14400" y="1295400"/>
            <a:ext cx="7580308" cy="5077117"/>
          </a:xfrm>
        </p:spPr>
      </p:pic>
    </p:spTree>
    <p:extLst>
      <p:ext uri="{BB962C8B-B14F-4D97-AF65-F5344CB8AC3E}">
        <p14:creationId xmlns:p14="http://schemas.microsoft.com/office/powerpoint/2010/main" val="39571386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solidFill>
                  <a:srgbClr val="FF0000"/>
                </a:solidFill>
                <a:latin typeface="Arial Narrow" panose="020B0606020202030204" pitchFamily="34" charset="0"/>
              </a:rPr>
              <a:t>Grammar:</a:t>
            </a:r>
            <a:r>
              <a:rPr lang="en-US" sz="3600" dirty="0">
                <a:solidFill>
                  <a:prstClr val="black"/>
                </a:solidFill>
                <a:latin typeface="Arial Narrow" panose="020B0606020202030204" pitchFamily="34" charset="0"/>
              </a:rPr>
              <a:t> </a:t>
            </a:r>
            <a:r>
              <a:rPr lang="en-US" sz="3600" dirty="0">
                <a:solidFill>
                  <a:srgbClr val="0070C0"/>
                </a:solidFill>
                <a:latin typeface="Arial Narrow" panose="020B0606020202030204" pitchFamily="34" charset="0"/>
              </a:rPr>
              <a:t>Common Nouns and Proper Nouns</a:t>
            </a:r>
            <a:endParaRPr lang="en-US" dirty="0"/>
          </a:p>
        </p:txBody>
      </p:sp>
      <p:sp>
        <p:nvSpPr>
          <p:cNvPr id="5" name="TextBox 4"/>
          <p:cNvSpPr txBox="1"/>
          <p:nvPr/>
        </p:nvSpPr>
        <p:spPr>
          <a:xfrm>
            <a:off x="1524000" y="1840982"/>
            <a:ext cx="6019800" cy="4524315"/>
          </a:xfrm>
          <a:prstGeom prst="rect">
            <a:avLst/>
          </a:prstGeom>
          <a:noFill/>
        </p:spPr>
        <p:txBody>
          <a:bodyPr wrap="square" rtlCol="0">
            <a:spAutoFit/>
          </a:bodyPr>
          <a:lstStyle/>
          <a:p>
            <a:r>
              <a:rPr lang="en-US" sz="2400" b="1" dirty="0" smtClean="0"/>
              <a:t>Practice A </a:t>
            </a:r>
            <a:r>
              <a:rPr lang="en-US" sz="2400" dirty="0" smtClean="0"/>
              <a:t>Identify the nouns in each sentence and indicate if they are </a:t>
            </a:r>
            <a:r>
              <a:rPr lang="en-US" sz="2400" dirty="0" smtClean="0">
                <a:solidFill>
                  <a:srgbClr val="FF0000"/>
                </a:solidFill>
              </a:rPr>
              <a:t>common nouns </a:t>
            </a:r>
            <a:r>
              <a:rPr lang="en-US" sz="2400" dirty="0" smtClean="0"/>
              <a:t>or </a:t>
            </a:r>
            <a:r>
              <a:rPr lang="en-US" sz="2400" dirty="0" smtClean="0">
                <a:solidFill>
                  <a:srgbClr val="00B050"/>
                </a:solidFill>
              </a:rPr>
              <a:t>proper nouns</a:t>
            </a:r>
            <a:r>
              <a:rPr lang="en-US" sz="2400" dirty="0" smtClean="0"/>
              <a:t>.</a:t>
            </a:r>
          </a:p>
          <a:p>
            <a:endParaRPr lang="en-US" sz="2400" dirty="0"/>
          </a:p>
          <a:p>
            <a:pPr marL="342900" indent="-342900">
              <a:buAutoNum type="arabicPeriod"/>
            </a:pPr>
            <a:r>
              <a:rPr lang="en-US" sz="2400" dirty="0" smtClean="0">
                <a:solidFill>
                  <a:srgbClr val="00B050"/>
                </a:solidFill>
              </a:rPr>
              <a:t>Morris</a:t>
            </a:r>
            <a:r>
              <a:rPr lang="en-US" sz="2400" dirty="0" smtClean="0"/>
              <a:t> kept the withered </a:t>
            </a:r>
            <a:r>
              <a:rPr lang="en-US" sz="2400" dirty="0" smtClean="0">
                <a:solidFill>
                  <a:srgbClr val="FF0000"/>
                </a:solidFill>
              </a:rPr>
              <a:t>paw</a:t>
            </a:r>
            <a:r>
              <a:rPr lang="en-US" sz="2400" dirty="0" smtClean="0"/>
              <a:t> of a </a:t>
            </a:r>
            <a:r>
              <a:rPr lang="en-US" sz="2400" dirty="0" smtClean="0">
                <a:solidFill>
                  <a:srgbClr val="FF0000"/>
                </a:solidFill>
              </a:rPr>
              <a:t>monkey</a:t>
            </a:r>
            <a:r>
              <a:rPr lang="en-US" sz="2400" dirty="0" smtClean="0"/>
              <a:t> in his </a:t>
            </a:r>
            <a:r>
              <a:rPr lang="en-US" sz="2400" dirty="0" smtClean="0">
                <a:solidFill>
                  <a:srgbClr val="FF0000"/>
                </a:solidFill>
              </a:rPr>
              <a:t>pocket</a:t>
            </a:r>
            <a:r>
              <a:rPr lang="en-US" sz="2400" dirty="0" smtClean="0"/>
              <a:t>.</a:t>
            </a:r>
          </a:p>
          <a:p>
            <a:pPr marL="342900" indent="-342900">
              <a:buAutoNum type="arabicPeriod"/>
            </a:pPr>
            <a:r>
              <a:rPr lang="en-US" sz="2400" dirty="0" smtClean="0">
                <a:solidFill>
                  <a:srgbClr val="00B050"/>
                </a:solidFill>
              </a:rPr>
              <a:t>Mr. White </a:t>
            </a:r>
            <a:r>
              <a:rPr lang="en-US" sz="2400" dirty="0" smtClean="0"/>
              <a:t>believes the </a:t>
            </a:r>
            <a:r>
              <a:rPr lang="en-US" sz="2400" dirty="0" smtClean="0">
                <a:solidFill>
                  <a:srgbClr val="FF0000"/>
                </a:solidFill>
              </a:rPr>
              <a:t>legend</a:t>
            </a:r>
            <a:r>
              <a:rPr lang="en-US" sz="2400" dirty="0" smtClean="0"/>
              <a:t> and wishes for </a:t>
            </a:r>
            <a:r>
              <a:rPr lang="en-US" sz="2400" dirty="0" smtClean="0">
                <a:solidFill>
                  <a:srgbClr val="FF0000"/>
                </a:solidFill>
              </a:rPr>
              <a:t>money</a:t>
            </a:r>
            <a:r>
              <a:rPr lang="en-US" sz="2400" dirty="0" smtClean="0"/>
              <a:t>.</a:t>
            </a:r>
          </a:p>
          <a:p>
            <a:pPr marL="342900" indent="-342900">
              <a:buAutoNum type="arabicPeriod"/>
            </a:pPr>
            <a:r>
              <a:rPr lang="en-US" sz="2400" dirty="0" smtClean="0"/>
              <a:t>When </a:t>
            </a:r>
            <a:r>
              <a:rPr lang="en-US" sz="2400" dirty="0" smtClean="0">
                <a:solidFill>
                  <a:srgbClr val="00B050"/>
                </a:solidFill>
              </a:rPr>
              <a:t>Herbert</a:t>
            </a:r>
            <a:r>
              <a:rPr lang="en-US" sz="2400" dirty="0" smtClean="0"/>
              <a:t> is killed at his </a:t>
            </a:r>
            <a:r>
              <a:rPr lang="en-US" sz="2400" dirty="0" smtClean="0">
                <a:solidFill>
                  <a:srgbClr val="FF0000"/>
                </a:solidFill>
              </a:rPr>
              <a:t>job</a:t>
            </a:r>
            <a:r>
              <a:rPr lang="en-US" sz="2400" dirty="0" smtClean="0"/>
              <a:t>, his </a:t>
            </a:r>
            <a:r>
              <a:rPr lang="en-US" sz="2400" dirty="0" smtClean="0">
                <a:solidFill>
                  <a:srgbClr val="FF0000"/>
                </a:solidFill>
              </a:rPr>
              <a:t>parents</a:t>
            </a:r>
            <a:r>
              <a:rPr lang="en-US" sz="2400" dirty="0" smtClean="0"/>
              <a:t> receive </a:t>
            </a:r>
            <a:r>
              <a:rPr lang="en-US" sz="2400" dirty="0" smtClean="0">
                <a:solidFill>
                  <a:srgbClr val="FF0000"/>
                </a:solidFill>
              </a:rPr>
              <a:t>money</a:t>
            </a:r>
            <a:r>
              <a:rPr lang="en-US" sz="2400" dirty="0" smtClean="0"/>
              <a:t> from his </a:t>
            </a:r>
            <a:r>
              <a:rPr lang="en-US" sz="2400" dirty="0" smtClean="0">
                <a:solidFill>
                  <a:srgbClr val="FF0000"/>
                </a:solidFill>
              </a:rPr>
              <a:t>employers</a:t>
            </a:r>
            <a:r>
              <a:rPr lang="en-US" sz="2400" dirty="0" smtClean="0"/>
              <a:t>.</a:t>
            </a:r>
          </a:p>
          <a:p>
            <a:pPr marL="342900" indent="-342900">
              <a:buAutoNum type="arabicPeriod"/>
            </a:pPr>
            <a:r>
              <a:rPr lang="en-US" sz="2400" dirty="0" smtClean="0">
                <a:solidFill>
                  <a:srgbClr val="00B050"/>
                </a:solidFill>
              </a:rPr>
              <a:t>Mrs. White </a:t>
            </a:r>
            <a:r>
              <a:rPr lang="en-US" sz="2400" dirty="0" smtClean="0"/>
              <a:t>tries to bring </a:t>
            </a:r>
            <a:r>
              <a:rPr lang="en-US" sz="2400" dirty="0" smtClean="0">
                <a:solidFill>
                  <a:srgbClr val="00B050"/>
                </a:solidFill>
              </a:rPr>
              <a:t>Herbert</a:t>
            </a:r>
            <a:r>
              <a:rPr lang="en-US" sz="2400" dirty="0" smtClean="0"/>
              <a:t> back to </a:t>
            </a:r>
            <a:r>
              <a:rPr lang="en-US" sz="2400" dirty="0" smtClean="0">
                <a:solidFill>
                  <a:srgbClr val="FF0000"/>
                </a:solidFill>
              </a:rPr>
              <a:t>life</a:t>
            </a:r>
            <a:r>
              <a:rPr lang="en-US" sz="2400" dirty="0" smtClean="0"/>
              <a:t> using </a:t>
            </a:r>
            <a:r>
              <a:rPr lang="en-US" sz="2400" dirty="0" smtClean="0">
                <a:solidFill>
                  <a:srgbClr val="FF0000"/>
                </a:solidFill>
              </a:rPr>
              <a:t>magic</a:t>
            </a:r>
            <a:r>
              <a:rPr lang="en-US" dirty="0" smtClean="0"/>
              <a:t>.</a:t>
            </a:r>
            <a:endParaRPr lang="en-US" dirty="0"/>
          </a:p>
        </p:txBody>
      </p:sp>
    </p:spTree>
    <p:extLst>
      <p:ext uri="{BB962C8B-B14F-4D97-AF65-F5344CB8AC3E}">
        <p14:creationId xmlns:p14="http://schemas.microsoft.com/office/powerpoint/2010/main" val="34042613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solidFill>
                  <a:srgbClr val="FF0000"/>
                </a:solidFill>
                <a:latin typeface="Arial Narrow" panose="020B0606020202030204" pitchFamily="34" charset="0"/>
              </a:rPr>
              <a:t>Grammar:</a:t>
            </a:r>
            <a:r>
              <a:rPr lang="en-US" sz="3600" dirty="0">
                <a:solidFill>
                  <a:prstClr val="black"/>
                </a:solidFill>
                <a:latin typeface="Arial Narrow" panose="020B0606020202030204" pitchFamily="34" charset="0"/>
              </a:rPr>
              <a:t> </a:t>
            </a:r>
            <a:r>
              <a:rPr lang="en-US" sz="3600" dirty="0">
                <a:solidFill>
                  <a:srgbClr val="0070C0"/>
                </a:solidFill>
                <a:latin typeface="Arial Narrow" panose="020B0606020202030204" pitchFamily="34" charset="0"/>
              </a:rPr>
              <a:t>Common Nouns and Proper Nouns</a:t>
            </a:r>
            <a:endParaRPr lang="en-US" dirty="0"/>
          </a:p>
        </p:txBody>
      </p:sp>
      <p:sp>
        <p:nvSpPr>
          <p:cNvPr id="5" name="TextBox 4"/>
          <p:cNvSpPr txBox="1"/>
          <p:nvPr/>
        </p:nvSpPr>
        <p:spPr>
          <a:xfrm>
            <a:off x="1524000" y="1840982"/>
            <a:ext cx="6019800" cy="4524315"/>
          </a:xfrm>
          <a:prstGeom prst="rect">
            <a:avLst/>
          </a:prstGeom>
          <a:noFill/>
        </p:spPr>
        <p:txBody>
          <a:bodyPr wrap="square" rtlCol="0">
            <a:spAutoFit/>
          </a:bodyPr>
          <a:lstStyle/>
          <a:p>
            <a:r>
              <a:rPr lang="en-US" sz="2400" b="1" dirty="0" smtClean="0"/>
              <a:t>Practice A </a:t>
            </a:r>
            <a:r>
              <a:rPr lang="en-US" sz="2400" dirty="0" smtClean="0"/>
              <a:t>Identify the nouns in each sentence and indicate if they are common nouns or proper nouns.</a:t>
            </a:r>
          </a:p>
          <a:p>
            <a:endParaRPr lang="en-US" sz="2400" dirty="0"/>
          </a:p>
          <a:p>
            <a:pPr marL="342900" indent="-342900">
              <a:buAutoNum type="arabicPeriod"/>
            </a:pPr>
            <a:r>
              <a:rPr lang="en-US" sz="2400" dirty="0" smtClean="0"/>
              <a:t>Morris kept the withered paw of a monkey in his pocket.</a:t>
            </a:r>
          </a:p>
          <a:p>
            <a:pPr marL="342900" indent="-342900">
              <a:buAutoNum type="arabicPeriod"/>
            </a:pPr>
            <a:r>
              <a:rPr lang="en-US" sz="2400" dirty="0" smtClean="0"/>
              <a:t>Mr. White believes the legend and wishes for money.</a:t>
            </a:r>
          </a:p>
          <a:p>
            <a:pPr marL="342900" indent="-342900">
              <a:buAutoNum type="arabicPeriod"/>
            </a:pPr>
            <a:r>
              <a:rPr lang="en-US" sz="2400" dirty="0" smtClean="0"/>
              <a:t>When Herbert is killed at his job, his parents receive money from his employers.</a:t>
            </a:r>
          </a:p>
          <a:p>
            <a:pPr marL="342900" indent="-342900">
              <a:buAutoNum type="arabicPeriod"/>
            </a:pPr>
            <a:r>
              <a:rPr lang="en-US" sz="2400" dirty="0" smtClean="0"/>
              <a:t>Mrs. White tries to bring Herbert back to life using magic</a:t>
            </a:r>
            <a:r>
              <a:rPr lang="en-US" dirty="0" smtClean="0"/>
              <a:t>.</a:t>
            </a:r>
            <a:endParaRPr lang="en-US" dirty="0"/>
          </a:p>
        </p:txBody>
      </p:sp>
    </p:spTree>
    <p:extLst>
      <p:ext uri="{BB962C8B-B14F-4D97-AF65-F5344CB8AC3E}">
        <p14:creationId xmlns:p14="http://schemas.microsoft.com/office/powerpoint/2010/main" val="8483159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solidFill>
                  <a:srgbClr val="FF0000"/>
                </a:solidFill>
                <a:latin typeface="Arial Narrow" panose="020B0606020202030204" pitchFamily="34" charset="0"/>
              </a:rPr>
              <a:t>Grammar:</a:t>
            </a:r>
            <a:r>
              <a:rPr lang="en-US" sz="3600" dirty="0">
                <a:solidFill>
                  <a:prstClr val="black"/>
                </a:solidFill>
                <a:latin typeface="Arial Narrow" panose="020B0606020202030204" pitchFamily="34" charset="0"/>
              </a:rPr>
              <a:t> </a:t>
            </a:r>
            <a:r>
              <a:rPr lang="en-US" sz="3600" dirty="0">
                <a:solidFill>
                  <a:srgbClr val="0070C0"/>
                </a:solidFill>
                <a:latin typeface="Arial Narrow" panose="020B0606020202030204" pitchFamily="34" charset="0"/>
              </a:rPr>
              <a:t>Common Nouns and Proper Nouns</a:t>
            </a:r>
            <a:endParaRPr lang="en-US" dirty="0"/>
          </a:p>
        </p:txBody>
      </p:sp>
      <p:sp>
        <p:nvSpPr>
          <p:cNvPr id="5" name="TextBox 4"/>
          <p:cNvSpPr txBox="1"/>
          <p:nvPr/>
        </p:nvSpPr>
        <p:spPr>
          <a:xfrm>
            <a:off x="914400" y="1447800"/>
            <a:ext cx="7543800" cy="4893647"/>
          </a:xfrm>
          <a:prstGeom prst="rect">
            <a:avLst/>
          </a:prstGeom>
          <a:noFill/>
        </p:spPr>
        <p:txBody>
          <a:bodyPr wrap="square" rtlCol="0">
            <a:spAutoFit/>
          </a:bodyPr>
          <a:lstStyle/>
          <a:p>
            <a:r>
              <a:rPr lang="en-US" sz="2400" b="1" dirty="0" smtClean="0"/>
              <a:t>Practice B</a:t>
            </a:r>
            <a:r>
              <a:rPr lang="en-US" sz="2400" dirty="0" smtClean="0"/>
              <a:t> Underline the common nouns in the following sentences. Then substitute a proper noun, if possible, to make the sentence more precise. Make sure you capitalize any proper nouns.</a:t>
            </a:r>
          </a:p>
          <a:p>
            <a:endParaRPr lang="en-US" sz="2400" dirty="0"/>
          </a:p>
          <a:p>
            <a:r>
              <a:rPr lang="en-US" sz="2400" dirty="0" smtClean="0"/>
              <a:t>     1. The narrator’s mother was part of the trapeze act.</a:t>
            </a:r>
          </a:p>
          <a:p>
            <a:endParaRPr lang="en-US" sz="2400" dirty="0" smtClean="0"/>
          </a:p>
          <a:p>
            <a:r>
              <a:rPr lang="en-US" sz="2400" dirty="0"/>
              <a:t> </a:t>
            </a:r>
            <a:r>
              <a:rPr lang="en-US" sz="2400" dirty="0" smtClean="0"/>
              <a:t>    2. The mother had travelled to many countries.</a:t>
            </a:r>
          </a:p>
          <a:p>
            <a:endParaRPr lang="en-US" sz="2400" dirty="0" smtClean="0"/>
          </a:p>
          <a:p>
            <a:r>
              <a:rPr lang="en-US" sz="2400" dirty="0"/>
              <a:t> </a:t>
            </a:r>
            <a:r>
              <a:rPr lang="en-US" sz="2400" dirty="0" smtClean="0"/>
              <a:t>    3. The storm that caused the circus tent to collapse</a:t>
            </a:r>
          </a:p>
          <a:p>
            <a:r>
              <a:rPr lang="en-US" sz="2400" dirty="0"/>
              <a:t> </a:t>
            </a:r>
            <a:r>
              <a:rPr lang="en-US" sz="2400" dirty="0" smtClean="0"/>
              <a:t>        occurred in the summer.</a:t>
            </a:r>
          </a:p>
          <a:p>
            <a:endParaRPr lang="en-US" sz="2400" dirty="0" smtClean="0"/>
          </a:p>
          <a:p>
            <a:r>
              <a:rPr lang="en-US" sz="2400" dirty="0"/>
              <a:t> </a:t>
            </a:r>
            <a:r>
              <a:rPr lang="en-US" sz="2400" dirty="0" smtClean="0"/>
              <a:t>    4. The narrator moved back to her hometown.</a:t>
            </a:r>
            <a:endParaRPr lang="en-US" sz="2400" dirty="0"/>
          </a:p>
        </p:txBody>
      </p:sp>
    </p:spTree>
    <p:extLst>
      <p:ext uri="{BB962C8B-B14F-4D97-AF65-F5344CB8AC3E}">
        <p14:creationId xmlns:p14="http://schemas.microsoft.com/office/powerpoint/2010/main" val="40049585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solidFill>
                  <a:srgbClr val="FF0000"/>
                </a:solidFill>
                <a:latin typeface="Arial Narrow" panose="020B0606020202030204" pitchFamily="34" charset="0"/>
              </a:rPr>
              <a:t>Grammar:</a:t>
            </a:r>
            <a:r>
              <a:rPr lang="en-US" sz="3600" dirty="0">
                <a:solidFill>
                  <a:prstClr val="black"/>
                </a:solidFill>
                <a:latin typeface="Arial Narrow" panose="020B0606020202030204" pitchFamily="34" charset="0"/>
              </a:rPr>
              <a:t> </a:t>
            </a:r>
            <a:r>
              <a:rPr lang="en-US" sz="3600" dirty="0">
                <a:solidFill>
                  <a:srgbClr val="0070C0"/>
                </a:solidFill>
                <a:latin typeface="Arial Narrow" panose="020B0606020202030204" pitchFamily="34" charset="0"/>
              </a:rPr>
              <a:t>Common Nouns and Proper Nouns</a:t>
            </a:r>
            <a:endParaRPr lang="en-US" dirty="0"/>
          </a:p>
        </p:txBody>
      </p:sp>
      <p:sp>
        <p:nvSpPr>
          <p:cNvPr id="5" name="TextBox 4"/>
          <p:cNvSpPr txBox="1"/>
          <p:nvPr/>
        </p:nvSpPr>
        <p:spPr>
          <a:xfrm>
            <a:off x="457200" y="1295400"/>
            <a:ext cx="8305800" cy="4832092"/>
          </a:xfrm>
          <a:prstGeom prst="rect">
            <a:avLst/>
          </a:prstGeom>
          <a:noFill/>
        </p:spPr>
        <p:txBody>
          <a:bodyPr wrap="square" rtlCol="0">
            <a:spAutoFit/>
          </a:bodyPr>
          <a:lstStyle/>
          <a:p>
            <a:r>
              <a:rPr lang="en-US" sz="2200" b="1" dirty="0" smtClean="0"/>
              <a:t>Practice B</a:t>
            </a:r>
            <a:r>
              <a:rPr lang="en-US" sz="2200" dirty="0" smtClean="0"/>
              <a:t> Underline the common nouns in the following sentences. Then substitute a proper noun, if possible, to make the sentence more precise. Make sure you capitalize any proper nouns.</a:t>
            </a:r>
          </a:p>
          <a:p>
            <a:endParaRPr lang="en-US" sz="2200" dirty="0"/>
          </a:p>
          <a:p>
            <a:r>
              <a:rPr lang="en-US" sz="2200" dirty="0" smtClean="0"/>
              <a:t>     1. The </a:t>
            </a:r>
            <a:r>
              <a:rPr lang="en-US" sz="2200" u="sng" dirty="0" smtClean="0"/>
              <a:t>narrator’s</a:t>
            </a:r>
            <a:r>
              <a:rPr lang="en-US" sz="2200" dirty="0" smtClean="0"/>
              <a:t> </a:t>
            </a:r>
            <a:r>
              <a:rPr lang="en-US" sz="2200" u="sng" dirty="0" smtClean="0"/>
              <a:t>mother</a:t>
            </a:r>
            <a:r>
              <a:rPr lang="en-US" sz="2200" dirty="0" smtClean="0"/>
              <a:t> was </a:t>
            </a:r>
            <a:r>
              <a:rPr lang="en-US" sz="2200" u="sng" dirty="0" smtClean="0"/>
              <a:t>part</a:t>
            </a:r>
            <a:r>
              <a:rPr lang="en-US" sz="2200" dirty="0" smtClean="0"/>
              <a:t> of the </a:t>
            </a:r>
            <a:r>
              <a:rPr lang="en-US" sz="2200" u="sng" dirty="0" smtClean="0"/>
              <a:t>trapeze act</a:t>
            </a:r>
            <a:r>
              <a:rPr lang="en-US" sz="2200" dirty="0" smtClean="0"/>
              <a:t>.</a:t>
            </a:r>
          </a:p>
          <a:p>
            <a:r>
              <a:rPr lang="en-US" sz="2200" dirty="0"/>
              <a:t> </a:t>
            </a:r>
            <a:r>
              <a:rPr lang="en-US" sz="2200" dirty="0" smtClean="0"/>
              <a:t>        (Anna was part of The Flying Avalons.)</a:t>
            </a:r>
          </a:p>
          <a:p>
            <a:endParaRPr lang="en-US" sz="2200" dirty="0" smtClean="0"/>
          </a:p>
          <a:p>
            <a:r>
              <a:rPr lang="en-US" sz="2200" dirty="0"/>
              <a:t> </a:t>
            </a:r>
            <a:r>
              <a:rPr lang="en-US" sz="2200" dirty="0" smtClean="0"/>
              <a:t>    2. The </a:t>
            </a:r>
            <a:r>
              <a:rPr lang="en-US" sz="2200" u="sng" dirty="0" smtClean="0"/>
              <a:t>mother</a:t>
            </a:r>
            <a:r>
              <a:rPr lang="en-US" sz="2200" dirty="0" smtClean="0"/>
              <a:t> had travelled to many </a:t>
            </a:r>
            <a:r>
              <a:rPr lang="en-US" sz="2200" u="sng" dirty="0" smtClean="0"/>
              <a:t>countries</a:t>
            </a:r>
            <a:r>
              <a:rPr lang="en-US" sz="2200" dirty="0" smtClean="0"/>
              <a:t>.</a:t>
            </a:r>
          </a:p>
          <a:p>
            <a:r>
              <a:rPr lang="en-US" sz="2200" dirty="0" smtClean="0"/>
              <a:t>          (Anna had travelled to Italy, Mexico, France, and Spain.)</a:t>
            </a:r>
          </a:p>
          <a:p>
            <a:endParaRPr lang="en-US" sz="2200" dirty="0" smtClean="0"/>
          </a:p>
          <a:p>
            <a:r>
              <a:rPr lang="en-US" sz="2200" dirty="0"/>
              <a:t> </a:t>
            </a:r>
            <a:r>
              <a:rPr lang="en-US" sz="2200" dirty="0" smtClean="0"/>
              <a:t>    3. The </a:t>
            </a:r>
            <a:r>
              <a:rPr lang="en-US" sz="2200" u="sng" dirty="0" smtClean="0"/>
              <a:t>storm</a:t>
            </a:r>
            <a:r>
              <a:rPr lang="en-US" sz="2200" dirty="0" smtClean="0"/>
              <a:t> that caused the </a:t>
            </a:r>
            <a:r>
              <a:rPr lang="en-US" sz="2200" u="sng" dirty="0" smtClean="0"/>
              <a:t>circus tent </a:t>
            </a:r>
            <a:r>
              <a:rPr lang="en-US" sz="2200" dirty="0" smtClean="0"/>
              <a:t>to collapse</a:t>
            </a:r>
          </a:p>
          <a:p>
            <a:r>
              <a:rPr lang="en-US" sz="2200" dirty="0"/>
              <a:t> </a:t>
            </a:r>
            <a:r>
              <a:rPr lang="en-US" sz="2200" dirty="0" smtClean="0"/>
              <a:t>        occurred in the </a:t>
            </a:r>
            <a:r>
              <a:rPr lang="en-US" sz="2200" u="sng" dirty="0" smtClean="0"/>
              <a:t>summer</a:t>
            </a:r>
            <a:r>
              <a:rPr lang="en-US" sz="2200" dirty="0" smtClean="0"/>
              <a:t>.</a:t>
            </a:r>
          </a:p>
          <a:p>
            <a:endParaRPr lang="en-US" sz="2200" dirty="0" smtClean="0"/>
          </a:p>
          <a:p>
            <a:r>
              <a:rPr lang="en-US" sz="2200" dirty="0"/>
              <a:t> </a:t>
            </a:r>
            <a:r>
              <a:rPr lang="en-US" sz="2200" dirty="0" smtClean="0"/>
              <a:t>    4. The </a:t>
            </a:r>
            <a:r>
              <a:rPr lang="en-US" sz="2200" u="sng" dirty="0" smtClean="0"/>
              <a:t>narrator</a:t>
            </a:r>
            <a:r>
              <a:rPr lang="en-US" sz="2200" dirty="0" smtClean="0"/>
              <a:t> moved back to her </a:t>
            </a:r>
            <a:r>
              <a:rPr lang="en-US" sz="2200" u="sng" dirty="0" smtClean="0"/>
              <a:t>hometown</a:t>
            </a:r>
            <a:r>
              <a:rPr lang="en-US" sz="2200" dirty="0" smtClean="0"/>
              <a:t>.</a:t>
            </a:r>
            <a:endParaRPr lang="en-US" sz="2200" dirty="0"/>
          </a:p>
        </p:txBody>
      </p:sp>
    </p:spTree>
    <p:extLst>
      <p:ext uri="{BB962C8B-B14F-4D97-AF65-F5344CB8AC3E}">
        <p14:creationId xmlns:p14="http://schemas.microsoft.com/office/powerpoint/2010/main" val="18358938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solidFill>
                  <a:srgbClr val="FF0000"/>
                </a:solidFill>
              </a:rPr>
              <a:t>Critical Reading</a:t>
            </a:r>
            <a:endParaRPr lang="en-US" sz="3600" dirty="0">
              <a:solidFill>
                <a:srgbClr val="FF0000"/>
              </a:solidFill>
            </a:endParaRPr>
          </a:p>
        </p:txBody>
      </p:sp>
      <p:sp>
        <p:nvSpPr>
          <p:cNvPr id="3" name="Content Placeholder 2"/>
          <p:cNvSpPr>
            <a:spLocks noGrp="1"/>
          </p:cNvSpPr>
          <p:nvPr>
            <p:ph idx="1"/>
          </p:nvPr>
        </p:nvSpPr>
        <p:spPr>
          <a:xfrm>
            <a:off x="228600" y="1600200"/>
            <a:ext cx="8763000" cy="4525963"/>
          </a:xfrm>
        </p:spPr>
        <p:txBody>
          <a:bodyPr/>
          <a:lstStyle/>
          <a:p>
            <a:r>
              <a:rPr lang="en-US" sz="2400" dirty="0" smtClean="0"/>
              <a:t>Which line from ''The Leap" foreshadows what happens during the storm?</a:t>
            </a:r>
          </a:p>
          <a:p>
            <a:endParaRPr lang="en-US" sz="2400" dirty="0"/>
          </a:p>
          <a:p>
            <a:pPr lvl="1"/>
            <a:r>
              <a:rPr lang="en-US" sz="2000" dirty="0" smtClean="0"/>
              <a:t>My mother is the surviving half of a blindfold trapeze act. . . .</a:t>
            </a:r>
          </a:p>
          <a:p>
            <a:pPr marL="457200" lvl="1" indent="0" algn="ctr">
              <a:buNone/>
            </a:pPr>
            <a:r>
              <a:rPr lang="en-US" sz="2000" dirty="0" smtClean="0"/>
              <a:t>or</a:t>
            </a:r>
          </a:p>
          <a:p>
            <a:pPr lvl="1"/>
            <a:r>
              <a:rPr lang="en-US" sz="2000" dirty="0" smtClean="0"/>
              <a:t>They loved to drop gracefully from nowhere, like two sparkling birds ....</a:t>
            </a:r>
          </a:p>
          <a:p>
            <a:endParaRPr lang="en-US" sz="2400" dirty="0" smtClean="0"/>
          </a:p>
          <a:p>
            <a:pPr marL="3657600" lvl="8" indent="0">
              <a:buNone/>
            </a:pPr>
            <a:endParaRPr lang="en-US" sz="1200" dirty="0" smtClean="0"/>
          </a:p>
          <a:p>
            <a:pPr marL="3657600" lvl="8" indent="0">
              <a:buNone/>
            </a:pPr>
            <a:endParaRPr lang="en-US" sz="1200" dirty="0" smtClean="0"/>
          </a:p>
          <a:p>
            <a:endParaRPr lang="en-US" sz="2400" dirty="0" smtClean="0"/>
          </a:p>
          <a:p>
            <a:endParaRPr lang="en-US" dirty="0"/>
          </a:p>
        </p:txBody>
      </p:sp>
    </p:spTree>
    <p:extLst>
      <p:ext uri="{BB962C8B-B14F-4D97-AF65-F5344CB8AC3E}">
        <p14:creationId xmlns:p14="http://schemas.microsoft.com/office/powerpoint/2010/main" val="92510461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136</TotalTime>
  <Words>1179</Words>
  <Application>Microsoft Office PowerPoint</Application>
  <PresentationFormat>On-screen Show (4:3)</PresentationFormat>
  <Paragraphs>198</Paragraphs>
  <Slides>31</Slides>
  <Notes>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Office Theme</vt:lpstr>
      <vt:lpstr>“The Leap” by Louise Erdrich</vt:lpstr>
      <vt:lpstr>Vocabulary</vt:lpstr>
      <vt:lpstr>Grammar: Common Nouns and Proper Nouns</vt:lpstr>
      <vt:lpstr>Grammar: Common Nouns and Proper Nouns</vt:lpstr>
      <vt:lpstr>Grammar: Common Nouns and Proper Nouns</vt:lpstr>
      <vt:lpstr>Grammar: Common Nouns and Proper Nouns</vt:lpstr>
      <vt:lpstr>Grammar: Common Nouns and Proper Nouns</vt:lpstr>
      <vt:lpstr>Grammar: Common Nouns and Proper Nouns</vt:lpstr>
      <vt:lpstr>Critical Reading</vt:lpstr>
      <vt:lpstr>Critical Reading</vt:lpstr>
      <vt:lpstr>Critical Reading</vt:lpstr>
      <vt:lpstr>Critical Reading</vt:lpstr>
      <vt:lpstr>Critical Reading</vt:lpstr>
      <vt:lpstr>Critical Reading</vt:lpstr>
      <vt:lpstr>Critical Reading</vt:lpstr>
      <vt:lpstr>Critical Reading</vt:lpstr>
      <vt:lpstr>Critical Reading</vt:lpstr>
      <vt:lpstr>Critical Reading</vt:lpstr>
      <vt:lpstr>Critical Reading</vt:lpstr>
      <vt:lpstr>Critical Reading</vt:lpstr>
      <vt:lpstr>Critical Reading</vt:lpstr>
      <vt:lpstr>Critical Reading</vt:lpstr>
      <vt:lpstr>Critical Reading</vt:lpstr>
      <vt:lpstr>Critical Reading</vt:lpstr>
      <vt:lpstr>Critical Reading</vt:lpstr>
      <vt:lpstr>Critical Reading</vt:lpstr>
      <vt:lpstr>Critical Reading</vt:lpstr>
      <vt:lpstr>Critical Reading</vt:lpstr>
      <vt:lpstr>Critical Reading</vt:lpstr>
      <vt:lpstr>Critical Reading</vt:lpstr>
      <vt:lpstr>Essay You will not write your essay until Friday.</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Leap” by Louise Erdrich</dc:title>
  <dc:creator>Thor</dc:creator>
  <cp:lastModifiedBy>Thor</cp:lastModifiedBy>
  <cp:revision>20</cp:revision>
  <dcterms:created xsi:type="dcterms:W3CDTF">2019-10-27T19:48:16Z</dcterms:created>
  <dcterms:modified xsi:type="dcterms:W3CDTF">2019-10-27T22:05:47Z</dcterms:modified>
</cp:coreProperties>
</file>